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p:restoredTop sz="94634"/>
  </p:normalViewPr>
  <p:slideViewPr>
    <p:cSldViewPr snapToGrid="0" snapToObjects="1">
      <p:cViewPr varScale="1">
        <p:scale>
          <a:sx n="88" d="100"/>
          <a:sy n="88" d="100"/>
        </p:scale>
        <p:origin x="216"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69EE2-C1A9-EF4C-B2A3-A937D0FEE80D}" type="datetimeFigureOut">
              <a:rPr lang="en-US" smtClean="0"/>
              <a:t>11/27/15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0E6932-B607-1A4E-88B0-C76910AAF2AD}" type="slidenum">
              <a:rPr lang="en-US" smtClean="0"/>
              <a:t>‹#›</a:t>
            </a:fld>
            <a:endParaRPr lang="en-US"/>
          </a:p>
        </p:txBody>
      </p:sp>
    </p:spTree>
    <p:extLst>
      <p:ext uri="{BB962C8B-B14F-4D97-AF65-F5344CB8AC3E}">
        <p14:creationId xmlns:p14="http://schemas.microsoft.com/office/powerpoint/2010/main" val="2051546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0E6932-B607-1A4E-88B0-C76910AAF2AD}" type="slidenum">
              <a:rPr lang="en-US" smtClean="0"/>
              <a:t>4</a:t>
            </a:fld>
            <a:endParaRPr lang="en-US"/>
          </a:p>
        </p:txBody>
      </p:sp>
    </p:spTree>
    <p:extLst>
      <p:ext uri="{BB962C8B-B14F-4D97-AF65-F5344CB8AC3E}">
        <p14:creationId xmlns:p14="http://schemas.microsoft.com/office/powerpoint/2010/main" val="337042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0E6932-B607-1A4E-88B0-C76910AAF2AD}" type="slidenum">
              <a:rPr lang="en-US" smtClean="0"/>
              <a:t>5</a:t>
            </a:fld>
            <a:endParaRPr lang="en-US"/>
          </a:p>
        </p:txBody>
      </p:sp>
    </p:spTree>
    <p:extLst>
      <p:ext uri="{BB962C8B-B14F-4D97-AF65-F5344CB8AC3E}">
        <p14:creationId xmlns:p14="http://schemas.microsoft.com/office/powerpoint/2010/main" val="1032688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0E6932-B607-1A4E-88B0-C76910AAF2AD}" type="slidenum">
              <a:rPr lang="en-US" smtClean="0"/>
              <a:t>6</a:t>
            </a:fld>
            <a:endParaRPr lang="en-US"/>
          </a:p>
        </p:txBody>
      </p:sp>
    </p:spTree>
    <p:extLst>
      <p:ext uri="{BB962C8B-B14F-4D97-AF65-F5344CB8AC3E}">
        <p14:creationId xmlns:p14="http://schemas.microsoft.com/office/powerpoint/2010/main" val="789311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0E6932-B607-1A4E-88B0-C76910AAF2AD}" type="slidenum">
              <a:rPr lang="en-US" smtClean="0"/>
              <a:t>7</a:t>
            </a:fld>
            <a:endParaRPr lang="en-US"/>
          </a:p>
        </p:txBody>
      </p:sp>
    </p:spTree>
    <p:extLst>
      <p:ext uri="{BB962C8B-B14F-4D97-AF65-F5344CB8AC3E}">
        <p14:creationId xmlns:p14="http://schemas.microsoft.com/office/powerpoint/2010/main" val="81275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0E6932-B607-1A4E-88B0-C76910AAF2AD}" type="slidenum">
              <a:rPr lang="en-US" smtClean="0"/>
              <a:t>8</a:t>
            </a:fld>
            <a:endParaRPr lang="en-US"/>
          </a:p>
        </p:txBody>
      </p:sp>
    </p:spTree>
    <p:extLst>
      <p:ext uri="{BB962C8B-B14F-4D97-AF65-F5344CB8AC3E}">
        <p14:creationId xmlns:p14="http://schemas.microsoft.com/office/powerpoint/2010/main" val="168540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308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139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4798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613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506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0500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Drag picture to placeholder or click icon to add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Drag picture to placeholder or click icon to add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Drag picture to placeholder or click icon to add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669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9294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6048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3"/>
          <p:cNvSpPr>
            <a:spLocks noGrp="1"/>
          </p:cNvSpPr>
          <p:nvPr>
            <p:ph type="dt" sz="half" idx="10"/>
          </p:nvPr>
        </p:nvSpPr>
        <p:spPr/>
        <p:txBody>
          <a:bodyPr/>
          <a:lstStyle/>
          <a:p>
            <a:fld id="{52647F38-B617-4D2F-AE0A-013F0C4D2C57}" type="datetimeFigureOut">
              <a:rPr lang="en-US" smtClean="0"/>
              <a:t>11/27/15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1277397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8217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11/27/15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2006023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3358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954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0534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525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11/27/15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96170"/>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11/27/15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9795493"/>
      </p:ext>
    </p:extLst>
  </p:cSld>
  <p:clrMap bg1="dk1" tx1="lt1" bg2="dk2" tx2="lt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7.jpg"/><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err="1" smtClean="0"/>
              <a:t>Eylem</a:t>
            </a:r>
            <a:r>
              <a:rPr lang="en-US" sz="4400" dirty="0" smtClean="0"/>
              <a:t> 7:</a:t>
            </a:r>
            <a:br>
              <a:rPr lang="en-US" sz="4400" dirty="0" smtClean="0"/>
            </a:br>
            <a:r>
              <a:rPr lang="en-US" sz="4400" dirty="0" err="1" smtClean="0"/>
              <a:t>İşyeri</a:t>
            </a:r>
            <a:r>
              <a:rPr lang="en-US" sz="4400" dirty="0" smtClean="0"/>
              <a:t> </a:t>
            </a:r>
            <a:r>
              <a:rPr lang="en-US" sz="4400" dirty="0" err="1" smtClean="0"/>
              <a:t>Statüsünden</a:t>
            </a:r>
            <a:r>
              <a:rPr lang="en-US" sz="4400" dirty="0" smtClean="0"/>
              <a:t> </a:t>
            </a:r>
            <a:r>
              <a:rPr lang="en-US" sz="4400" dirty="0" err="1" smtClean="0"/>
              <a:t>Yapay</a:t>
            </a:r>
            <a:r>
              <a:rPr lang="en-US" sz="4400" dirty="0" smtClean="0"/>
              <a:t> </a:t>
            </a:r>
            <a:r>
              <a:rPr lang="en-US" sz="4400" dirty="0" err="1" smtClean="0"/>
              <a:t>Yollarla</a:t>
            </a:r>
            <a:r>
              <a:rPr lang="en-US" sz="4400" dirty="0" smtClean="0"/>
              <a:t> </a:t>
            </a:r>
            <a:r>
              <a:rPr lang="en-US" sz="4400" dirty="0" err="1" smtClean="0"/>
              <a:t>Kaçınmanın</a:t>
            </a:r>
            <a:r>
              <a:rPr lang="en-US" sz="4400" dirty="0" smtClean="0"/>
              <a:t> </a:t>
            </a:r>
            <a:r>
              <a:rPr lang="en-US" sz="4400" dirty="0" err="1" smtClean="0"/>
              <a:t>Önlenmesi</a:t>
            </a:r>
            <a:endParaRPr lang="en-US" sz="4400" dirty="0"/>
          </a:p>
        </p:txBody>
      </p:sp>
      <p:sp>
        <p:nvSpPr>
          <p:cNvPr id="3" name="Subtitle 2"/>
          <p:cNvSpPr>
            <a:spLocks noGrp="1"/>
          </p:cNvSpPr>
          <p:nvPr>
            <p:ph type="subTitle" idx="1"/>
          </p:nvPr>
        </p:nvSpPr>
        <p:spPr/>
        <p:txBody>
          <a:bodyPr/>
          <a:lstStyle/>
          <a:p>
            <a:r>
              <a:rPr lang="en-US" dirty="0" smtClean="0"/>
              <a:t>Dr. </a:t>
            </a:r>
            <a:r>
              <a:rPr lang="en-US" dirty="0" err="1" smtClean="0"/>
              <a:t>Ertuğrul</a:t>
            </a:r>
            <a:r>
              <a:rPr lang="en-US" dirty="0" smtClean="0"/>
              <a:t> </a:t>
            </a:r>
            <a:r>
              <a:rPr lang="en-US" dirty="0" err="1" smtClean="0"/>
              <a:t>akçaoğlu</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8484" y="0"/>
            <a:ext cx="891248" cy="1108165"/>
          </a:xfrm>
          <a:prstGeom prst="rect">
            <a:avLst/>
          </a:prstGeom>
        </p:spPr>
      </p:pic>
    </p:spTree>
    <p:extLst>
      <p:ext uri="{BB962C8B-B14F-4D97-AF65-F5344CB8AC3E}">
        <p14:creationId xmlns:p14="http://schemas.microsoft.com/office/powerpoint/2010/main" val="1738303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err="1" smtClean="0"/>
              <a:t>Teşekkür</a:t>
            </a:r>
            <a:r>
              <a:rPr lang="en-US" sz="4400" dirty="0" smtClean="0"/>
              <a:t> </a:t>
            </a:r>
            <a:r>
              <a:rPr lang="en-US" sz="4400" dirty="0" err="1" smtClean="0"/>
              <a:t>ederim</a:t>
            </a:r>
            <a:r>
              <a:rPr lang="en-US" sz="4400" dirty="0" smtClean="0"/>
              <a:t> / Thank you</a:t>
            </a:r>
            <a:endParaRPr lang="en-US" sz="4400" dirty="0"/>
          </a:p>
        </p:txBody>
      </p:sp>
      <p:sp>
        <p:nvSpPr>
          <p:cNvPr id="3" name="Subtitle 2"/>
          <p:cNvSpPr>
            <a:spLocks noGrp="1"/>
          </p:cNvSpPr>
          <p:nvPr>
            <p:ph type="subTitle" idx="1"/>
          </p:nvPr>
        </p:nvSpPr>
        <p:spPr/>
        <p:txBody>
          <a:bodyPr/>
          <a:lstStyle/>
          <a:p>
            <a:r>
              <a:rPr lang="en-US" dirty="0" smtClean="0"/>
              <a:t>Dr. </a:t>
            </a:r>
            <a:r>
              <a:rPr lang="en-US" dirty="0" err="1" smtClean="0"/>
              <a:t>Ertuğrul</a:t>
            </a:r>
            <a:r>
              <a:rPr lang="en-US" dirty="0" smtClean="0"/>
              <a:t> </a:t>
            </a:r>
            <a:r>
              <a:rPr lang="en-US" dirty="0" err="1" smtClean="0"/>
              <a:t>akçaoğlu</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8484" y="0"/>
            <a:ext cx="891248" cy="1108165"/>
          </a:xfrm>
          <a:prstGeom prst="rect">
            <a:avLst/>
          </a:prstGeom>
        </p:spPr>
      </p:pic>
    </p:spTree>
    <p:extLst>
      <p:ext uri="{BB962C8B-B14F-4D97-AF65-F5344CB8AC3E}">
        <p14:creationId xmlns:p14="http://schemas.microsoft.com/office/powerpoint/2010/main" val="66982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3313" y="265951"/>
            <a:ext cx="4396338" cy="576262"/>
          </a:xfrm>
        </p:spPr>
        <p:txBody>
          <a:bodyPr/>
          <a:lstStyle/>
          <a:p>
            <a:endParaRPr lang="en-US"/>
          </a:p>
        </p:txBody>
      </p:sp>
      <p:sp>
        <p:nvSpPr>
          <p:cNvPr id="4" name="Content Placeholder 3"/>
          <p:cNvSpPr>
            <a:spLocks noGrp="1"/>
          </p:cNvSpPr>
          <p:nvPr>
            <p:ph sz="half" idx="2"/>
          </p:nvPr>
        </p:nvSpPr>
        <p:spPr>
          <a:xfrm>
            <a:off x="1119331" y="1108164"/>
            <a:ext cx="4396339" cy="5148173"/>
          </a:xfrm>
        </p:spPr>
        <p:txBody>
          <a:bodyPr/>
          <a:lstStyle/>
          <a:p>
            <a:r>
              <a:rPr lang="en-US" dirty="0"/>
              <a:t>"</a:t>
            </a:r>
            <a:r>
              <a:rPr lang="en-US" dirty="0" err="1"/>
              <a:t>Günümüzde</a:t>
            </a:r>
            <a:r>
              <a:rPr lang="en-US" dirty="0"/>
              <a:t> </a:t>
            </a:r>
            <a:r>
              <a:rPr lang="en-US" dirty="0" err="1"/>
              <a:t>vergiye</a:t>
            </a:r>
            <a:r>
              <a:rPr lang="en-US" dirty="0"/>
              <a:t> </a:t>
            </a:r>
            <a:r>
              <a:rPr lang="en-US" dirty="0" err="1"/>
              <a:t>tabi</a:t>
            </a:r>
            <a:r>
              <a:rPr lang="en-US" dirty="0"/>
              <a:t> </a:t>
            </a:r>
            <a:r>
              <a:rPr lang="en-US" dirty="0" err="1"/>
              <a:t>bir</a:t>
            </a:r>
            <a:r>
              <a:rPr lang="en-US" dirty="0"/>
              <a:t> </a:t>
            </a:r>
            <a:r>
              <a:rPr lang="en-US" dirty="0" err="1"/>
              <a:t>varlığı</a:t>
            </a:r>
            <a:r>
              <a:rPr lang="en-US" dirty="0"/>
              <a:t> (</a:t>
            </a:r>
            <a:r>
              <a:rPr lang="en-US" dirty="0" err="1"/>
              <a:t>fiziksel</a:t>
            </a:r>
            <a:r>
              <a:rPr lang="en-US" dirty="0"/>
              <a:t> </a:t>
            </a:r>
            <a:r>
              <a:rPr lang="en-US" dirty="0" err="1"/>
              <a:t>varlığı</a:t>
            </a:r>
            <a:r>
              <a:rPr lang="en-US" dirty="0"/>
              <a:t> </a:t>
            </a:r>
            <a:r>
              <a:rPr lang="en-US" dirty="0" err="1"/>
              <a:t>veya</a:t>
            </a:r>
            <a:r>
              <a:rPr lang="en-US" dirty="0"/>
              <a:t> </a:t>
            </a:r>
            <a:r>
              <a:rPr lang="en-US" dirty="0" err="1"/>
              <a:t>bağımlı</a:t>
            </a:r>
            <a:r>
              <a:rPr lang="en-US" dirty="0"/>
              <a:t> </a:t>
            </a:r>
            <a:r>
              <a:rPr lang="en-US" dirty="0" err="1"/>
              <a:t>temsilcisi</a:t>
            </a:r>
            <a:r>
              <a:rPr lang="en-US" dirty="0"/>
              <a:t> </a:t>
            </a:r>
            <a:r>
              <a:rPr lang="en-US" dirty="0" err="1"/>
              <a:t>gibi</a:t>
            </a:r>
            <a:r>
              <a:rPr lang="en-US" dirty="0"/>
              <a:t>) </a:t>
            </a:r>
            <a:r>
              <a:rPr lang="en-US" dirty="0" err="1"/>
              <a:t>olmaksızın</a:t>
            </a:r>
            <a:r>
              <a:rPr lang="en-US" dirty="0"/>
              <a:t>, </a:t>
            </a:r>
            <a:r>
              <a:rPr lang="en-US" dirty="0" err="1"/>
              <a:t>örneğin</a:t>
            </a:r>
            <a:r>
              <a:rPr lang="en-US" dirty="0"/>
              <a:t> İnternet </a:t>
            </a:r>
            <a:r>
              <a:rPr lang="en-US" dirty="0" err="1"/>
              <a:t>üzerinden</a:t>
            </a:r>
            <a:r>
              <a:rPr lang="en-US" dirty="0"/>
              <a:t> </a:t>
            </a:r>
            <a:r>
              <a:rPr lang="en-US" dirty="0" err="1"/>
              <a:t>müşteriler</a:t>
            </a:r>
            <a:r>
              <a:rPr lang="en-US" dirty="0"/>
              <a:t> </a:t>
            </a:r>
            <a:r>
              <a:rPr lang="en-US" dirty="0" err="1"/>
              <a:t>ile</a:t>
            </a:r>
            <a:r>
              <a:rPr lang="en-US" dirty="0"/>
              <a:t> </a:t>
            </a:r>
            <a:r>
              <a:rPr lang="en-US" dirty="0" err="1"/>
              <a:t>iş</a:t>
            </a:r>
            <a:r>
              <a:rPr lang="en-US" dirty="0"/>
              <a:t> </a:t>
            </a:r>
            <a:r>
              <a:rPr lang="en-US" dirty="0" err="1"/>
              <a:t>yaparak</a:t>
            </a:r>
            <a:r>
              <a:rPr lang="en-US" dirty="0"/>
              <a:t>, </a:t>
            </a:r>
            <a:r>
              <a:rPr lang="en-US" dirty="0" err="1"/>
              <a:t>başka</a:t>
            </a:r>
            <a:r>
              <a:rPr lang="en-US" dirty="0"/>
              <a:t> </a:t>
            </a:r>
            <a:r>
              <a:rPr lang="en-US" dirty="0" err="1"/>
              <a:t>ülkenin</a:t>
            </a:r>
            <a:r>
              <a:rPr lang="en-US" dirty="0"/>
              <a:t> </a:t>
            </a:r>
            <a:r>
              <a:rPr lang="en-US" dirty="0" err="1"/>
              <a:t>ekonomik</a:t>
            </a:r>
            <a:r>
              <a:rPr lang="en-US" dirty="0"/>
              <a:t> </a:t>
            </a:r>
            <a:r>
              <a:rPr lang="en-US" dirty="0" err="1"/>
              <a:t>hayatında</a:t>
            </a:r>
            <a:r>
              <a:rPr lang="en-US" dirty="0"/>
              <a:t> </a:t>
            </a:r>
            <a:r>
              <a:rPr lang="en-US" dirty="0" err="1"/>
              <a:t>ağırlıklı</a:t>
            </a:r>
            <a:r>
              <a:rPr lang="en-US" dirty="0"/>
              <a:t> </a:t>
            </a:r>
            <a:r>
              <a:rPr lang="en-US" dirty="0" err="1"/>
              <a:t>olarak</a:t>
            </a:r>
            <a:r>
              <a:rPr lang="en-US" dirty="0"/>
              <a:t> </a:t>
            </a:r>
            <a:r>
              <a:rPr lang="en-US" dirty="0" err="1"/>
              <a:t>yer</a:t>
            </a:r>
            <a:r>
              <a:rPr lang="en-US" dirty="0"/>
              <a:t> </a:t>
            </a:r>
            <a:r>
              <a:rPr lang="en-US" dirty="0" err="1"/>
              <a:t>almak</a:t>
            </a:r>
            <a:r>
              <a:rPr lang="en-US" dirty="0"/>
              <a:t> </a:t>
            </a:r>
            <a:r>
              <a:rPr lang="en-US" dirty="0" err="1"/>
              <a:t>mümkündür</a:t>
            </a:r>
            <a:r>
              <a:rPr lang="en-US" dirty="0"/>
              <a:t>. </a:t>
            </a:r>
            <a:r>
              <a:rPr lang="en-US" dirty="0" err="1"/>
              <a:t>Bir</a:t>
            </a:r>
            <a:r>
              <a:rPr lang="en-US" dirty="0"/>
              <a:t> </a:t>
            </a:r>
            <a:r>
              <a:rPr lang="en-US" dirty="0" err="1"/>
              <a:t>ülkede</a:t>
            </a:r>
            <a:r>
              <a:rPr lang="en-US" dirty="0"/>
              <a:t> </a:t>
            </a:r>
            <a:r>
              <a:rPr lang="en-US" dirty="0" err="1"/>
              <a:t>yerleşik</a:t>
            </a:r>
            <a:r>
              <a:rPr lang="en-US" dirty="0"/>
              <a:t> </a:t>
            </a:r>
            <a:r>
              <a:rPr lang="en-US" dirty="0" err="1"/>
              <a:t>olmayan</a:t>
            </a:r>
            <a:r>
              <a:rPr lang="en-US" dirty="0"/>
              <a:t> </a:t>
            </a:r>
            <a:r>
              <a:rPr lang="en-US" dirty="0" err="1"/>
              <a:t>mükelleflerin</a:t>
            </a:r>
            <a:r>
              <a:rPr lang="en-US" dirty="0"/>
              <a:t> o </a:t>
            </a:r>
            <a:r>
              <a:rPr lang="en-US" dirty="0" err="1"/>
              <a:t>ülkede</a:t>
            </a:r>
            <a:r>
              <a:rPr lang="en-US" dirty="0"/>
              <a:t> </a:t>
            </a:r>
            <a:r>
              <a:rPr lang="en-US" dirty="0" err="1"/>
              <a:t>bulunan</a:t>
            </a:r>
            <a:r>
              <a:rPr lang="en-US" dirty="0"/>
              <a:t> </a:t>
            </a:r>
            <a:r>
              <a:rPr lang="en-US" dirty="0" err="1"/>
              <a:t>müşterilerle</a:t>
            </a:r>
            <a:r>
              <a:rPr lang="en-US" dirty="0"/>
              <a:t> </a:t>
            </a:r>
            <a:r>
              <a:rPr lang="en-US" dirty="0" err="1"/>
              <a:t>olan</a:t>
            </a:r>
            <a:r>
              <a:rPr lang="en-US" dirty="0"/>
              <a:t> </a:t>
            </a:r>
            <a:r>
              <a:rPr lang="en-US" dirty="0" err="1"/>
              <a:t>işlemlerinden</a:t>
            </a:r>
            <a:r>
              <a:rPr lang="en-US" dirty="0"/>
              <a:t> </a:t>
            </a:r>
            <a:r>
              <a:rPr lang="en-US" dirty="0" err="1"/>
              <a:t>hatırı</a:t>
            </a:r>
            <a:r>
              <a:rPr lang="en-US" dirty="0"/>
              <a:t> </a:t>
            </a:r>
            <a:r>
              <a:rPr lang="en-US" dirty="0" err="1"/>
              <a:t>sayılır</a:t>
            </a:r>
            <a:r>
              <a:rPr lang="en-US" dirty="0"/>
              <a:t> </a:t>
            </a:r>
            <a:r>
              <a:rPr lang="en-US" dirty="0" err="1"/>
              <a:t>karlar</a:t>
            </a:r>
            <a:r>
              <a:rPr lang="en-US" dirty="0"/>
              <a:t> </a:t>
            </a:r>
            <a:r>
              <a:rPr lang="en-US" dirty="0" err="1"/>
              <a:t>elde</a:t>
            </a:r>
            <a:r>
              <a:rPr lang="en-US" dirty="0"/>
              <a:t> </a:t>
            </a:r>
            <a:r>
              <a:rPr lang="en-US" dirty="0" err="1"/>
              <a:t>edebildiği</a:t>
            </a:r>
            <a:r>
              <a:rPr lang="en-US" dirty="0"/>
              <a:t> </a:t>
            </a:r>
            <a:r>
              <a:rPr lang="en-US" dirty="0" err="1"/>
              <a:t>bir</a:t>
            </a:r>
            <a:r>
              <a:rPr lang="en-US" dirty="0"/>
              <a:t> </a:t>
            </a:r>
            <a:r>
              <a:rPr lang="en-US" dirty="0" err="1"/>
              <a:t>çağda</a:t>
            </a:r>
            <a:r>
              <a:rPr lang="en-US" dirty="0"/>
              <a:t>, </a:t>
            </a:r>
            <a:r>
              <a:rPr lang="en-US" dirty="0" err="1"/>
              <a:t>mevcut</a:t>
            </a:r>
            <a:r>
              <a:rPr lang="en-US" dirty="0"/>
              <a:t> </a:t>
            </a:r>
            <a:r>
              <a:rPr lang="en-US" dirty="0" err="1"/>
              <a:t>kuralların</a:t>
            </a:r>
            <a:r>
              <a:rPr lang="en-US" dirty="0"/>
              <a:t> </a:t>
            </a:r>
            <a:r>
              <a:rPr lang="en-US" dirty="0" err="1"/>
              <a:t>ticari</a:t>
            </a:r>
            <a:r>
              <a:rPr lang="en-US" dirty="0"/>
              <a:t> </a:t>
            </a:r>
            <a:r>
              <a:rPr lang="en-US" dirty="0" err="1"/>
              <a:t>kazançlar</a:t>
            </a:r>
            <a:r>
              <a:rPr lang="en-US" dirty="0"/>
              <a:t> </a:t>
            </a:r>
            <a:r>
              <a:rPr lang="en-US" dirty="0" err="1"/>
              <a:t>üzerindeki</a:t>
            </a:r>
            <a:r>
              <a:rPr lang="en-US" dirty="0"/>
              <a:t> </a:t>
            </a:r>
            <a:r>
              <a:rPr lang="en-US" dirty="0" err="1"/>
              <a:t>vergilendirme</a:t>
            </a:r>
            <a:r>
              <a:rPr lang="en-US" dirty="0"/>
              <a:t> </a:t>
            </a:r>
            <a:r>
              <a:rPr lang="en-US" dirty="0" err="1"/>
              <a:t>yetkilerinin</a:t>
            </a:r>
            <a:r>
              <a:rPr lang="en-US" dirty="0"/>
              <a:t> </a:t>
            </a:r>
            <a:r>
              <a:rPr lang="en-US" dirty="0" err="1"/>
              <a:t>hakkani</a:t>
            </a:r>
            <a:r>
              <a:rPr lang="en-US" dirty="0"/>
              <a:t> </a:t>
            </a:r>
            <a:r>
              <a:rPr lang="en-US" dirty="0" err="1"/>
              <a:t>bölüşümünü</a:t>
            </a:r>
            <a:r>
              <a:rPr lang="en-US" dirty="0"/>
              <a:t> </a:t>
            </a:r>
            <a:r>
              <a:rPr lang="en-US" dirty="0" err="1"/>
              <a:t>sağlayıp</a:t>
            </a:r>
            <a:r>
              <a:rPr lang="en-US" dirty="0"/>
              <a:t> </a:t>
            </a:r>
            <a:r>
              <a:rPr lang="en-US" dirty="0" err="1"/>
              <a:t>sağlamadığı</a:t>
            </a:r>
            <a:r>
              <a:rPr lang="en-US" dirty="0"/>
              <a:t>, hele hele </a:t>
            </a:r>
            <a:r>
              <a:rPr lang="en-US" dirty="0" err="1"/>
              <a:t>böyle</a:t>
            </a:r>
            <a:r>
              <a:rPr lang="en-US" dirty="0"/>
              <a:t> </a:t>
            </a:r>
            <a:r>
              <a:rPr lang="en-US" dirty="0" err="1"/>
              <a:t>işlemlerin</a:t>
            </a:r>
            <a:r>
              <a:rPr lang="en-US" dirty="0"/>
              <a:t> </a:t>
            </a:r>
            <a:r>
              <a:rPr lang="en-US" dirty="0" err="1"/>
              <a:t>karlarının</a:t>
            </a:r>
            <a:r>
              <a:rPr lang="en-US" dirty="0"/>
              <a:t> </a:t>
            </a:r>
            <a:r>
              <a:rPr lang="en-US" dirty="0" err="1"/>
              <a:t>hiçbir</a:t>
            </a:r>
            <a:r>
              <a:rPr lang="en-US" dirty="0"/>
              <a:t> </a:t>
            </a:r>
            <a:r>
              <a:rPr lang="en-US" dirty="0" err="1"/>
              <a:t>yerde</a:t>
            </a:r>
            <a:r>
              <a:rPr lang="en-US" dirty="0"/>
              <a:t> </a:t>
            </a:r>
            <a:r>
              <a:rPr lang="en-US" dirty="0" err="1"/>
              <a:t>vergilendirilemediği</a:t>
            </a:r>
            <a:r>
              <a:rPr lang="en-US" dirty="0"/>
              <a:t> </a:t>
            </a:r>
            <a:r>
              <a:rPr lang="en-US" dirty="0" err="1"/>
              <a:t>durumlarda</a:t>
            </a:r>
            <a:r>
              <a:rPr lang="en-US" dirty="0"/>
              <a:t>, </a:t>
            </a:r>
            <a:r>
              <a:rPr lang="en-US" dirty="0" err="1"/>
              <a:t>sorgulanmaktadır</a:t>
            </a:r>
            <a:r>
              <a:rPr lang="en-US" dirty="0"/>
              <a:t>."</a:t>
            </a:r>
          </a:p>
        </p:txBody>
      </p:sp>
      <p:sp>
        <p:nvSpPr>
          <p:cNvPr id="5" name="Text Placeholder 4"/>
          <p:cNvSpPr>
            <a:spLocks noGrp="1"/>
          </p:cNvSpPr>
          <p:nvPr>
            <p:ph type="body" sz="quarter" idx="3"/>
          </p:nvPr>
        </p:nvSpPr>
        <p:spPr>
          <a:xfrm>
            <a:off x="5654495" y="265951"/>
            <a:ext cx="4396339" cy="576262"/>
          </a:xfrm>
        </p:spPr>
        <p:txBody>
          <a:bodyPr/>
          <a:lstStyle/>
          <a:p>
            <a:endParaRPr lang="en-US"/>
          </a:p>
        </p:txBody>
      </p:sp>
      <p:sp>
        <p:nvSpPr>
          <p:cNvPr id="6" name="Content Placeholder 5"/>
          <p:cNvSpPr>
            <a:spLocks noGrp="1"/>
          </p:cNvSpPr>
          <p:nvPr>
            <p:ph sz="quarter" idx="4"/>
          </p:nvPr>
        </p:nvSpPr>
        <p:spPr>
          <a:xfrm>
            <a:off x="5654495" y="1108164"/>
            <a:ext cx="4396339" cy="5148174"/>
          </a:xfrm>
        </p:spPr>
        <p:txBody>
          <a:bodyPr>
            <a:normAutofit lnSpcReduction="10000"/>
          </a:bodyPr>
          <a:lstStyle/>
          <a:p>
            <a:r>
              <a:rPr lang="en-US" dirty="0" smtClean="0"/>
              <a:t>“</a:t>
            </a:r>
            <a:r>
              <a:rPr lang="en-US" dirty="0"/>
              <a:t>Nowadays it is possible to be heavily involved in the economic life of another country, e.g. by doing business with customers located in that country via the  internet, without having a taxable presence therein (such as substantial physical presence or a dependent agent). In an era where non-resident taxpayers can derive substantial profits from transactions with customers located in another country, questions are being raised as to whether the current rules ensure a fair allocation of taxing rights on business profits, especially where the profits from such transactions go untaxed anywhere.</a:t>
            </a:r>
            <a:r>
              <a:rPr lang="en-US" dirty="0" smtClean="0"/>
              <a:t>”</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8484" y="0"/>
            <a:ext cx="891248" cy="1108165"/>
          </a:xfrm>
          <a:prstGeom prst="rect">
            <a:avLst/>
          </a:prstGeom>
        </p:spPr>
      </p:pic>
    </p:spTree>
    <p:extLst>
      <p:ext uri="{BB962C8B-B14F-4D97-AF65-F5344CB8AC3E}">
        <p14:creationId xmlns:p14="http://schemas.microsoft.com/office/powerpoint/2010/main" val="39841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3313" y="265951"/>
            <a:ext cx="4396338" cy="576262"/>
          </a:xfrm>
        </p:spPr>
        <p:txBody>
          <a:bodyPr/>
          <a:lstStyle/>
          <a:p>
            <a:endParaRPr lang="en-US"/>
          </a:p>
        </p:txBody>
      </p:sp>
      <p:sp>
        <p:nvSpPr>
          <p:cNvPr id="4" name="Content Placeholder 3"/>
          <p:cNvSpPr>
            <a:spLocks noGrp="1"/>
          </p:cNvSpPr>
          <p:nvPr>
            <p:ph sz="half" idx="2"/>
          </p:nvPr>
        </p:nvSpPr>
        <p:spPr>
          <a:xfrm>
            <a:off x="1119331" y="1108164"/>
            <a:ext cx="4396339" cy="5148173"/>
          </a:xfrm>
        </p:spPr>
        <p:txBody>
          <a:bodyPr/>
          <a:lstStyle/>
          <a:p>
            <a:r>
              <a:rPr lang="en-US" dirty="0"/>
              <a:t>"BEPS </a:t>
            </a:r>
            <a:r>
              <a:rPr lang="en-US" dirty="0" err="1"/>
              <a:t>Eylem</a:t>
            </a:r>
            <a:r>
              <a:rPr lang="en-US" dirty="0"/>
              <a:t> </a:t>
            </a:r>
            <a:r>
              <a:rPr lang="en-US" dirty="0" err="1"/>
              <a:t>Planı</a:t>
            </a:r>
            <a:r>
              <a:rPr lang="en-US" dirty="0"/>
              <a:t>, </a:t>
            </a:r>
            <a:r>
              <a:rPr lang="en-US" dirty="0" err="1"/>
              <a:t>vergilendirmede</a:t>
            </a:r>
            <a:r>
              <a:rPr lang="en-US" dirty="0"/>
              <a:t> </a:t>
            </a:r>
            <a:r>
              <a:rPr lang="en-US" dirty="0" err="1"/>
              <a:t>matrah</a:t>
            </a:r>
            <a:r>
              <a:rPr lang="en-US" dirty="0"/>
              <a:t> </a:t>
            </a:r>
            <a:r>
              <a:rPr lang="en-US" dirty="0" err="1"/>
              <a:t>aşındırma</a:t>
            </a:r>
            <a:r>
              <a:rPr lang="en-US" dirty="0"/>
              <a:t> </a:t>
            </a:r>
            <a:r>
              <a:rPr lang="en-US" dirty="0" err="1"/>
              <a:t>ve</a:t>
            </a:r>
            <a:r>
              <a:rPr lang="en-US" dirty="0"/>
              <a:t> </a:t>
            </a:r>
            <a:r>
              <a:rPr lang="en-US" dirty="0" err="1"/>
              <a:t>kar</a:t>
            </a:r>
            <a:r>
              <a:rPr lang="en-US" dirty="0"/>
              <a:t> </a:t>
            </a:r>
            <a:r>
              <a:rPr lang="en-US" dirty="0" err="1"/>
              <a:t>kaydırmayı</a:t>
            </a:r>
            <a:r>
              <a:rPr lang="en-US" dirty="0"/>
              <a:t> </a:t>
            </a:r>
            <a:r>
              <a:rPr lang="en-US" dirty="0" err="1"/>
              <a:t>önlemeyi</a:t>
            </a:r>
            <a:r>
              <a:rPr lang="en-US" dirty="0"/>
              <a:t> </a:t>
            </a:r>
            <a:r>
              <a:rPr lang="en-US" dirty="0" err="1"/>
              <a:t>hedefleyen</a:t>
            </a:r>
            <a:r>
              <a:rPr lang="en-US" dirty="0"/>
              <a:t> </a:t>
            </a:r>
            <a:r>
              <a:rPr lang="en-US" dirty="0" err="1"/>
              <a:t>eylemleriyle</a:t>
            </a:r>
            <a:r>
              <a:rPr lang="en-US" dirty="0"/>
              <a:t>, </a:t>
            </a:r>
            <a:r>
              <a:rPr lang="en-US" dirty="0" err="1"/>
              <a:t>sınır-aşan</a:t>
            </a:r>
            <a:r>
              <a:rPr lang="en-US" dirty="0"/>
              <a:t> </a:t>
            </a:r>
            <a:r>
              <a:rPr lang="en-US" dirty="0" err="1"/>
              <a:t>gelirin</a:t>
            </a:r>
            <a:r>
              <a:rPr lang="en-US" dirty="0"/>
              <a:t> </a:t>
            </a:r>
            <a:r>
              <a:rPr lang="en-US" dirty="0" err="1"/>
              <a:t>ya</a:t>
            </a:r>
            <a:r>
              <a:rPr lang="en-US" dirty="0"/>
              <a:t> </a:t>
            </a:r>
            <a:r>
              <a:rPr lang="en-US" dirty="0" err="1"/>
              <a:t>hiç</a:t>
            </a:r>
            <a:r>
              <a:rPr lang="en-US" dirty="0"/>
              <a:t> </a:t>
            </a:r>
            <a:r>
              <a:rPr lang="en-US" dirty="0" err="1"/>
              <a:t>vergilendirilemediği</a:t>
            </a:r>
            <a:r>
              <a:rPr lang="en-US" dirty="0"/>
              <a:t> </a:t>
            </a:r>
            <a:r>
              <a:rPr lang="en-US" dirty="0" err="1"/>
              <a:t>ya</a:t>
            </a:r>
            <a:r>
              <a:rPr lang="en-US" dirty="0"/>
              <a:t> da </a:t>
            </a:r>
            <a:r>
              <a:rPr lang="en-US" dirty="0" err="1"/>
              <a:t>pek</a:t>
            </a:r>
            <a:r>
              <a:rPr lang="en-US" dirty="0"/>
              <a:t> </a:t>
            </a:r>
            <a:r>
              <a:rPr lang="en-US" dirty="0" err="1"/>
              <a:t>düşük</a:t>
            </a:r>
            <a:r>
              <a:rPr lang="en-US" dirty="0"/>
              <a:t> </a:t>
            </a:r>
            <a:r>
              <a:rPr lang="en-US" dirty="0" err="1"/>
              <a:t>oranlarda</a:t>
            </a:r>
            <a:r>
              <a:rPr lang="en-US" dirty="0"/>
              <a:t> </a:t>
            </a:r>
            <a:r>
              <a:rPr lang="en-US" dirty="0" err="1"/>
              <a:t>vergiye</a:t>
            </a:r>
            <a:r>
              <a:rPr lang="en-US" dirty="0"/>
              <a:t> </a:t>
            </a:r>
            <a:r>
              <a:rPr lang="en-US" dirty="0" err="1"/>
              <a:t>tabi</a:t>
            </a:r>
            <a:r>
              <a:rPr lang="en-US" dirty="0"/>
              <a:t> </a:t>
            </a:r>
            <a:r>
              <a:rPr lang="en-US" dirty="0" err="1"/>
              <a:t>tutulabildiği</a:t>
            </a:r>
            <a:r>
              <a:rPr lang="en-US" dirty="0"/>
              <a:t> </a:t>
            </a:r>
            <a:r>
              <a:rPr lang="en-US" dirty="0" err="1"/>
              <a:t>çeşitli</a:t>
            </a:r>
            <a:r>
              <a:rPr lang="en-US" dirty="0"/>
              <a:t> </a:t>
            </a:r>
            <a:r>
              <a:rPr lang="en-US" dirty="0" err="1"/>
              <a:t>durumlarda</a:t>
            </a:r>
            <a:r>
              <a:rPr lang="en-US" dirty="0"/>
              <a:t> hem </a:t>
            </a:r>
            <a:r>
              <a:rPr lang="en-US" dirty="0" err="1"/>
              <a:t>kaynak</a:t>
            </a:r>
            <a:r>
              <a:rPr lang="en-US" dirty="0"/>
              <a:t> hem de </a:t>
            </a:r>
            <a:r>
              <a:rPr lang="en-US" dirty="0" err="1"/>
              <a:t>yerleşim</a:t>
            </a:r>
            <a:r>
              <a:rPr lang="en-US" dirty="0"/>
              <a:t> </a:t>
            </a:r>
            <a:r>
              <a:rPr lang="en-US" dirty="0" err="1"/>
              <a:t>yeri</a:t>
            </a:r>
            <a:r>
              <a:rPr lang="en-US" dirty="0"/>
              <a:t> </a:t>
            </a:r>
            <a:r>
              <a:rPr lang="en-US" dirty="0" err="1"/>
              <a:t>ülkelerinde</a:t>
            </a:r>
            <a:r>
              <a:rPr lang="en-US" dirty="0"/>
              <a:t> </a:t>
            </a:r>
            <a:r>
              <a:rPr lang="en-US" dirty="0" err="1"/>
              <a:t>doğru</a:t>
            </a:r>
            <a:r>
              <a:rPr lang="en-US" dirty="0"/>
              <a:t> </a:t>
            </a:r>
            <a:r>
              <a:rPr lang="en-US" dirty="0" err="1"/>
              <a:t>şekilde</a:t>
            </a:r>
            <a:r>
              <a:rPr lang="en-US" dirty="0"/>
              <a:t> </a:t>
            </a:r>
            <a:r>
              <a:rPr lang="en-US" dirty="0" err="1"/>
              <a:t>vergilendirmesini</a:t>
            </a:r>
            <a:r>
              <a:rPr lang="en-US" dirty="0"/>
              <a:t> </a:t>
            </a:r>
            <a:r>
              <a:rPr lang="en-US" dirty="0" err="1"/>
              <a:t>yeniden</a:t>
            </a:r>
            <a:r>
              <a:rPr lang="en-US" dirty="0"/>
              <a:t> </a:t>
            </a:r>
            <a:r>
              <a:rPr lang="en-US" dirty="0" err="1"/>
              <a:t>sağlayacaksa</a:t>
            </a:r>
            <a:r>
              <a:rPr lang="en-US" dirty="0"/>
              <a:t> da, </a:t>
            </a:r>
            <a:r>
              <a:rPr lang="en-US" dirty="0" err="1"/>
              <a:t>söz</a:t>
            </a:r>
            <a:r>
              <a:rPr lang="en-US" dirty="0"/>
              <a:t> </a:t>
            </a:r>
            <a:r>
              <a:rPr lang="en-US" dirty="0" err="1"/>
              <a:t>konusu</a:t>
            </a:r>
            <a:r>
              <a:rPr lang="en-US" dirty="0"/>
              <a:t> </a:t>
            </a:r>
            <a:r>
              <a:rPr lang="en-US" dirty="0" err="1"/>
              <a:t>eylemler</a:t>
            </a:r>
            <a:r>
              <a:rPr lang="en-US" dirty="0"/>
              <a:t> </a:t>
            </a:r>
            <a:r>
              <a:rPr lang="en-US" dirty="0" err="1"/>
              <a:t>sınır-aşan</a:t>
            </a:r>
            <a:r>
              <a:rPr lang="en-US" dirty="0"/>
              <a:t> </a:t>
            </a:r>
            <a:r>
              <a:rPr lang="en-US" dirty="0" err="1"/>
              <a:t>gelir</a:t>
            </a:r>
            <a:r>
              <a:rPr lang="en-US" dirty="0"/>
              <a:t> </a:t>
            </a:r>
            <a:r>
              <a:rPr lang="en-US" dirty="0" err="1"/>
              <a:t>üzerindeki</a:t>
            </a:r>
            <a:r>
              <a:rPr lang="en-US" dirty="0"/>
              <a:t> </a:t>
            </a:r>
            <a:r>
              <a:rPr lang="en-US" dirty="0" err="1"/>
              <a:t>ülkelerin</a:t>
            </a:r>
            <a:r>
              <a:rPr lang="en-US" dirty="0"/>
              <a:t> </a:t>
            </a:r>
            <a:r>
              <a:rPr lang="en-US" dirty="0" err="1"/>
              <a:t>vergilendirme</a:t>
            </a:r>
            <a:r>
              <a:rPr lang="en-US" dirty="0"/>
              <a:t> </a:t>
            </a:r>
            <a:r>
              <a:rPr lang="en-US" dirty="0" err="1"/>
              <a:t>yetkilerinin</a:t>
            </a:r>
            <a:r>
              <a:rPr lang="en-US" dirty="0"/>
              <a:t> </a:t>
            </a:r>
            <a:r>
              <a:rPr lang="en-US" dirty="0" err="1"/>
              <a:t>bölüşümüne</a:t>
            </a:r>
            <a:r>
              <a:rPr lang="en-US" dirty="0"/>
              <a:t> </a:t>
            </a:r>
            <a:r>
              <a:rPr lang="en-US" dirty="0" err="1"/>
              <a:t>dair</a:t>
            </a:r>
            <a:r>
              <a:rPr lang="en-US" dirty="0"/>
              <a:t> </a:t>
            </a:r>
            <a:r>
              <a:rPr lang="en-US" dirty="0" err="1"/>
              <a:t>mevcut</a:t>
            </a:r>
            <a:r>
              <a:rPr lang="en-US" dirty="0"/>
              <a:t> </a:t>
            </a:r>
            <a:r>
              <a:rPr lang="en-US" dirty="0" err="1"/>
              <a:t>uluslararası</a:t>
            </a:r>
            <a:r>
              <a:rPr lang="en-US" dirty="0"/>
              <a:t> </a:t>
            </a:r>
            <a:r>
              <a:rPr lang="en-US" dirty="0" err="1"/>
              <a:t>standartları</a:t>
            </a:r>
            <a:r>
              <a:rPr lang="en-US" dirty="0"/>
              <a:t> </a:t>
            </a:r>
            <a:r>
              <a:rPr lang="en-US" dirty="0" err="1"/>
              <a:t>değiştirmeyi</a:t>
            </a:r>
            <a:r>
              <a:rPr lang="en-US" dirty="0"/>
              <a:t> </a:t>
            </a:r>
            <a:r>
              <a:rPr lang="en-US" dirty="0" err="1"/>
              <a:t>doğrudan</a:t>
            </a:r>
            <a:r>
              <a:rPr lang="en-US" dirty="0"/>
              <a:t> </a:t>
            </a:r>
            <a:r>
              <a:rPr lang="en-US" dirty="0" err="1"/>
              <a:t>amaçlamamaktadır</a:t>
            </a:r>
            <a:r>
              <a:rPr lang="en-US" dirty="0"/>
              <a:t>."</a:t>
            </a:r>
          </a:p>
        </p:txBody>
      </p:sp>
      <p:sp>
        <p:nvSpPr>
          <p:cNvPr id="5" name="Text Placeholder 4"/>
          <p:cNvSpPr>
            <a:spLocks noGrp="1"/>
          </p:cNvSpPr>
          <p:nvPr>
            <p:ph type="body" sz="quarter" idx="3"/>
          </p:nvPr>
        </p:nvSpPr>
        <p:spPr>
          <a:xfrm>
            <a:off x="5654495" y="265951"/>
            <a:ext cx="4396339" cy="576262"/>
          </a:xfrm>
        </p:spPr>
        <p:txBody>
          <a:bodyPr/>
          <a:lstStyle/>
          <a:p>
            <a:endParaRPr lang="en-US"/>
          </a:p>
        </p:txBody>
      </p:sp>
      <p:sp>
        <p:nvSpPr>
          <p:cNvPr id="6" name="Content Placeholder 5"/>
          <p:cNvSpPr>
            <a:spLocks noGrp="1"/>
          </p:cNvSpPr>
          <p:nvPr>
            <p:ph sz="quarter" idx="4"/>
          </p:nvPr>
        </p:nvSpPr>
        <p:spPr>
          <a:xfrm>
            <a:off x="5654495" y="1108164"/>
            <a:ext cx="4396339" cy="5148174"/>
          </a:xfrm>
        </p:spPr>
        <p:txBody>
          <a:bodyPr>
            <a:normAutofit/>
          </a:bodyPr>
          <a:lstStyle/>
          <a:p>
            <a:r>
              <a:rPr lang="en-US" dirty="0" smtClean="0"/>
              <a:t>“The </a:t>
            </a:r>
            <a:r>
              <a:rPr lang="en-US" dirty="0"/>
              <a:t>BEPS Action Plan indicates that whilst actions to address BEPS will restore both source and residence taxation in a number of cases where cross-border income would otherwise go untaxed or would be taxed at very low rates, these actions are  not directly aimed at changing the existing international standards on the allocation of taxing rights on cross-border income</a:t>
            </a:r>
            <a:r>
              <a:rPr lang="en-US" dirty="0" smtClean="0"/>
              <a:t>.”</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8484" y="0"/>
            <a:ext cx="891248" cy="1108165"/>
          </a:xfrm>
          <a:prstGeom prst="rect">
            <a:avLst/>
          </a:prstGeom>
        </p:spPr>
      </p:pic>
    </p:spTree>
    <p:extLst>
      <p:ext uri="{BB962C8B-B14F-4D97-AF65-F5344CB8AC3E}">
        <p14:creationId xmlns:p14="http://schemas.microsoft.com/office/powerpoint/2010/main" val="892578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3313" y="265951"/>
            <a:ext cx="4396338" cy="576262"/>
          </a:xfrm>
        </p:spPr>
        <p:txBody>
          <a:bodyPr/>
          <a:lstStyle/>
          <a:p>
            <a:r>
              <a:rPr lang="en-US" dirty="0" err="1" smtClean="0"/>
              <a:t>İşyeri</a:t>
            </a:r>
            <a:r>
              <a:rPr lang="en-US" dirty="0" smtClean="0"/>
              <a:t> – OECD MA m. 5 f</a:t>
            </a:r>
            <a:r>
              <a:rPr lang="en-US" dirty="0" smtClean="0"/>
              <a:t>. 1</a:t>
            </a:r>
            <a:endParaRPr lang="en-US" dirty="0"/>
          </a:p>
        </p:txBody>
      </p:sp>
      <p:sp>
        <p:nvSpPr>
          <p:cNvPr id="4" name="Content Placeholder 3"/>
          <p:cNvSpPr>
            <a:spLocks noGrp="1"/>
          </p:cNvSpPr>
          <p:nvPr>
            <p:ph sz="half" idx="2"/>
          </p:nvPr>
        </p:nvSpPr>
        <p:spPr>
          <a:xfrm>
            <a:off x="1119331" y="1108164"/>
            <a:ext cx="4396339" cy="5148173"/>
          </a:xfrm>
        </p:spPr>
        <p:txBody>
          <a:bodyPr/>
          <a:lstStyle/>
          <a:p>
            <a:r>
              <a:rPr lang="en-US" dirty="0"/>
              <a:t>"Bu </a:t>
            </a:r>
            <a:r>
              <a:rPr lang="en-US" dirty="0" err="1"/>
              <a:t>Anlaşmanın</a:t>
            </a:r>
            <a:r>
              <a:rPr lang="en-US" dirty="0"/>
              <a:t> </a:t>
            </a:r>
            <a:r>
              <a:rPr lang="en-US" dirty="0" err="1"/>
              <a:t>amaçları</a:t>
            </a:r>
            <a:r>
              <a:rPr lang="en-US" dirty="0"/>
              <a:t> </a:t>
            </a:r>
            <a:r>
              <a:rPr lang="en-US" dirty="0" err="1"/>
              <a:t>bakımından</a:t>
            </a:r>
            <a:r>
              <a:rPr lang="en-US" dirty="0"/>
              <a:t> "</a:t>
            </a:r>
            <a:r>
              <a:rPr lang="en-US" dirty="0" err="1"/>
              <a:t>işyeri</a:t>
            </a:r>
            <a:r>
              <a:rPr lang="en-US" dirty="0"/>
              <a:t>" </a:t>
            </a:r>
            <a:r>
              <a:rPr lang="en-US" dirty="0" err="1"/>
              <a:t>terimi</a:t>
            </a:r>
            <a:r>
              <a:rPr lang="en-US" dirty="0"/>
              <a:t> </a:t>
            </a:r>
            <a:r>
              <a:rPr lang="en-US" dirty="0" err="1"/>
              <a:t>teşebbüsün</a:t>
            </a:r>
            <a:r>
              <a:rPr lang="en-US" dirty="0"/>
              <a:t> </a:t>
            </a:r>
            <a:r>
              <a:rPr lang="en-US" dirty="0" err="1"/>
              <a:t>ticari</a:t>
            </a:r>
            <a:r>
              <a:rPr lang="en-US" dirty="0"/>
              <a:t> </a:t>
            </a:r>
            <a:r>
              <a:rPr lang="en-US" dirty="0" err="1"/>
              <a:t>faaliyetinin</a:t>
            </a:r>
            <a:r>
              <a:rPr lang="en-US" dirty="0"/>
              <a:t> </a:t>
            </a:r>
            <a:r>
              <a:rPr lang="en-US" dirty="0" err="1"/>
              <a:t>kısmen</a:t>
            </a:r>
            <a:r>
              <a:rPr lang="en-US" dirty="0"/>
              <a:t> </a:t>
            </a:r>
            <a:r>
              <a:rPr lang="en-US" dirty="0" err="1"/>
              <a:t>veya</a:t>
            </a:r>
            <a:r>
              <a:rPr lang="en-US" dirty="0"/>
              <a:t> </a:t>
            </a:r>
            <a:r>
              <a:rPr lang="en-US" dirty="0" err="1"/>
              <a:t>tamamen</a:t>
            </a:r>
            <a:r>
              <a:rPr lang="en-US" dirty="0"/>
              <a:t> </a:t>
            </a:r>
            <a:r>
              <a:rPr lang="en-US" dirty="0" err="1"/>
              <a:t>aracılığıyla</a:t>
            </a:r>
            <a:r>
              <a:rPr lang="en-US" dirty="0"/>
              <a:t> </a:t>
            </a:r>
            <a:r>
              <a:rPr lang="en-US" dirty="0" err="1"/>
              <a:t>sürdürüldüğü</a:t>
            </a:r>
            <a:r>
              <a:rPr lang="en-US" dirty="0"/>
              <a:t> </a:t>
            </a:r>
            <a:r>
              <a:rPr lang="en-US" dirty="0" err="1"/>
              <a:t>bir</a:t>
            </a:r>
            <a:r>
              <a:rPr lang="en-US" dirty="0"/>
              <a:t> </a:t>
            </a:r>
            <a:r>
              <a:rPr lang="en-US" dirty="0" err="1"/>
              <a:t>sabit</a:t>
            </a:r>
            <a:r>
              <a:rPr lang="en-US" dirty="0"/>
              <a:t> </a:t>
            </a:r>
            <a:r>
              <a:rPr lang="en-US" dirty="0" err="1"/>
              <a:t>iş</a:t>
            </a:r>
            <a:r>
              <a:rPr lang="en-US" dirty="0"/>
              <a:t> </a:t>
            </a:r>
            <a:r>
              <a:rPr lang="en-US" dirty="0" err="1"/>
              <a:t>yerini</a:t>
            </a:r>
            <a:r>
              <a:rPr lang="en-US" dirty="0"/>
              <a:t> </a:t>
            </a:r>
            <a:r>
              <a:rPr lang="en-US" dirty="0" err="1"/>
              <a:t>ifade</a:t>
            </a:r>
            <a:r>
              <a:rPr lang="en-US" dirty="0"/>
              <a:t> </a:t>
            </a:r>
            <a:r>
              <a:rPr lang="en-US" dirty="0" err="1"/>
              <a:t>eder</a:t>
            </a:r>
            <a:r>
              <a:rPr lang="en-US" dirty="0"/>
              <a:t>." </a:t>
            </a:r>
            <a:endParaRPr lang="en-US" dirty="0"/>
          </a:p>
        </p:txBody>
      </p:sp>
      <p:sp>
        <p:nvSpPr>
          <p:cNvPr id="5" name="Text Placeholder 4"/>
          <p:cNvSpPr>
            <a:spLocks noGrp="1"/>
          </p:cNvSpPr>
          <p:nvPr>
            <p:ph type="body" sz="quarter" idx="3"/>
          </p:nvPr>
        </p:nvSpPr>
        <p:spPr>
          <a:xfrm>
            <a:off x="5654495" y="265951"/>
            <a:ext cx="4657970" cy="576262"/>
          </a:xfrm>
        </p:spPr>
        <p:txBody>
          <a:bodyPr/>
          <a:lstStyle/>
          <a:p>
            <a:r>
              <a:rPr lang="en-US" dirty="0" smtClean="0"/>
              <a:t>PE </a:t>
            </a:r>
            <a:r>
              <a:rPr lang="en-US" dirty="0" smtClean="0"/>
              <a:t>- OECD MC Art. </a:t>
            </a:r>
            <a:r>
              <a:rPr lang="en-US" dirty="0" smtClean="0"/>
              <a:t>5 </a:t>
            </a:r>
            <a:r>
              <a:rPr lang="en-US" dirty="0" smtClean="0"/>
              <a:t>para</a:t>
            </a:r>
            <a:r>
              <a:rPr lang="en-US" dirty="0" smtClean="0"/>
              <a:t>. 1</a:t>
            </a:r>
            <a:endParaRPr lang="en-US" dirty="0"/>
          </a:p>
        </p:txBody>
      </p:sp>
      <p:sp>
        <p:nvSpPr>
          <p:cNvPr id="6" name="Content Placeholder 5"/>
          <p:cNvSpPr>
            <a:spLocks noGrp="1"/>
          </p:cNvSpPr>
          <p:nvPr>
            <p:ph sz="quarter" idx="4"/>
          </p:nvPr>
        </p:nvSpPr>
        <p:spPr>
          <a:xfrm>
            <a:off x="5654495" y="1108164"/>
            <a:ext cx="4396339" cy="5148174"/>
          </a:xfrm>
        </p:spPr>
        <p:txBody>
          <a:bodyPr>
            <a:normAutofit/>
          </a:bodyPr>
          <a:lstStyle/>
          <a:p>
            <a:r>
              <a:rPr lang="en-US" dirty="0" smtClean="0"/>
              <a:t>“For </a:t>
            </a:r>
            <a:r>
              <a:rPr lang="en-US" dirty="0"/>
              <a:t>the purposes of this Convention, the term "permanent establishment" means a fixed place of business through which the business of an enterprise is wholly or partly carried on</a:t>
            </a:r>
            <a:r>
              <a:rPr lang="en-US" dirty="0" smtClean="0"/>
              <a:t>.”</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8484" y="0"/>
            <a:ext cx="891248" cy="1108165"/>
          </a:xfrm>
          <a:prstGeom prst="rect">
            <a:avLst/>
          </a:prstGeom>
        </p:spPr>
      </p:pic>
    </p:spTree>
    <p:extLst>
      <p:ext uri="{BB962C8B-B14F-4D97-AF65-F5344CB8AC3E}">
        <p14:creationId xmlns:p14="http://schemas.microsoft.com/office/powerpoint/2010/main" val="1960299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3313" y="265951"/>
            <a:ext cx="4396338" cy="576262"/>
          </a:xfrm>
        </p:spPr>
        <p:txBody>
          <a:bodyPr/>
          <a:lstStyle/>
          <a:p>
            <a:r>
              <a:rPr lang="en-US" sz="2000" dirty="0" err="1" smtClean="0"/>
              <a:t>Temsilci-İşyeri</a:t>
            </a:r>
            <a:r>
              <a:rPr lang="en-US" sz="2000" dirty="0" smtClean="0"/>
              <a:t> </a:t>
            </a:r>
            <a:r>
              <a:rPr lang="en-US" sz="2000" dirty="0" smtClean="0"/>
              <a:t>– OECD MA m. 5 </a:t>
            </a:r>
            <a:r>
              <a:rPr lang="en-US" sz="2000" dirty="0" smtClean="0"/>
              <a:t>f. 5</a:t>
            </a:r>
            <a:endParaRPr lang="en-US" sz="2000" dirty="0"/>
          </a:p>
        </p:txBody>
      </p:sp>
      <p:sp>
        <p:nvSpPr>
          <p:cNvPr id="4" name="Content Placeholder 3"/>
          <p:cNvSpPr>
            <a:spLocks noGrp="1"/>
          </p:cNvSpPr>
          <p:nvPr>
            <p:ph sz="half" idx="2"/>
          </p:nvPr>
        </p:nvSpPr>
        <p:spPr>
          <a:xfrm>
            <a:off x="1119331" y="1108164"/>
            <a:ext cx="4396339" cy="5148173"/>
          </a:xfrm>
        </p:spPr>
        <p:txBody>
          <a:bodyPr>
            <a:normAutofit/>
          </a:bodyPr>
          <a:lstStyle/>
          <a:p>
            <a:r>
              <a:rPr lang="en-US" dirty="0"/>
              <a:t>"... </a:t>
            </a:r>
            <a:r>
              <a:rPr lang="en-US" dirty="0" err="1"/>
              <a:t>bağımsız</a:t>
            </a:r>
            <a:r>
              <a:rPr lang="en-US" dirty="0"/>
              <a:t> </a:t>
            </a:r>
            <a:r>
              <a:rPr lang="en-US" dirty="0" err="1"/>
              <a:t>nitelikte</a:t>
            </a:r>
            <a:r>
              <a:rPr lang="en-US" dirty="0"/>
              <a:t> </a:t>
            </a:r>
            <a:r>
              <a:rPr lang="en-US" dirty="0" err="1"/>
              <a:t>temsilci</a:t>
            </a:r>
            <a:r>
              <a:rPr lang="en-US" dirty="0"/>
              <a:t> </a:t>
            </a:r>
            <a:r>
              <a:rPr lang="en-US" dirty="0" err="1"/>
              <a:t>olmayan</a:t>
            </a:r>
            <a:r>
              <a:rPr lang="en-US" dirty="0"/>
              <a:t> </a:t>
            </a:r>
            <a:r>
              <a:rPr lang="en-US" dirty="0" err="1"/>
              <a:t>bir</a:t>
            </a:r>
            <a:r>
              <a:rPr lang="en-US" dirty="0"/>
              <a:t> </a:t>
            </a:r>
            <a:r>
              <a:rPr lang="en-US" dirty="0" err="1"/>
              <a:t>kişi</a:t>
            </a:r>
            <a:r>
              <a:rPr lang="en-US" dirty="0"/>
              <a:t>, </a:t>
            </a:r>
            <a:r>
              <a:rPr lang="en-US" dirty="0" err="1"/>
              <a:t>Taraf</a:t>
            </a:r>
            <a:r>
              <a:rPr lang="en-US" dirty="0"/>
              <a:t> </a:t>
            </a:r>
            <a:r>
              <a:rPr lang="en-US" dirty="0" err="1"/>
              <a:t>Devletlerden</a:t>
            </a:r>
            <a:r>
              <a:rPr lang="en-US" dirty="0"/>
              <a:t> </a:t>
            </a:r>
            <a:r>
              <a:rPr lang="en-US" dirty="0" err="1"/>
              <a:t>birinde</a:t>
            </a:r>
            <a:r>
              <a:rPr lang="en-US" dirty="0"/>
              <a:t>, </a:t>
            </a:r>
            <a:r>
              <a:rPr lang="en-US" dirty="0" err="1"/>
              <a:t>bir</a:t>
            </a:r>
            <a:r>
              <a:rPr lang="en-US" dirty="0"/>
              <a:t> </a:t>
            </a:r>
            <a:r>
              <a:rPr lang="en-US" dirty="0" err="1"/>
              <a:t>teşebbüs</a:t>
            </a:r>
            <a:r>
              <a:rPr lang="en-US" dirty="0"/>
              <a:t> </a:t>
            </a:r>
            <a:r>
              <a:rPr lang="en-US" dirty="0" err="1"/>
              <a:t>yerine</a:t>
            </a:r>
            <a:r>
              <a:rPr lang="en-US" dirty="0"/>
              <a:t> </a:t>
            </a:r>
            <a:r>
              <a:rPr lang="en-US" dirty="0" err="1"/>
              <a:t>hareket</a:t>
            </a:r>
            <a:r>
              <a:rPr lang="en-US" dirty="0"/>
              <a:t> </a:t>
            </a:r>
            <a:r>
              <a:rPr lang="en-US" dirty="0" err="1"/>
              <a:t>etmekte</a:t>
            </a:r>
            <a:r>
              <a:rPr lang="en-US" dirty="0"/>
              <a:t> </a:t>
            </a:r>
            <a:r>
              <a:rPr lang="en-US" dirty="0" err="1"/>
              <a:t>ve</a:t>
            </a:r>
            <a:r>
              <a:rPr lang="en-US" dirty="0"/>
              <a:t> </a:t>
            </a:r>
            <a:r>
              <a:rPr lang="en-US" dirty="0" err="1"/>
              <a:t>sahip</a:t>
            </a:r>
            <a:r>
              <a:rPr lang="en-US" dirty="0"/>
              <a:t> </a:t>
            </a:r>
            <a:r>
              <a:rPr lang="en-US" dirty="0" err="1"/>
              <a:t>olduğu</a:t>
            </a:r>
            <a:r>
              <a:rPr lang="en-US" dirty="0"/>
              <a:t> </a:t>
            </a:r>
            <a:r>
              <a:rPr lang="en-US" dirty="0" err="1"/>
              <a:t>teşebbüs</a:t>
            </a:r>
            <a:r>
              <a:rPr lang="en-US" dirty="0"/>
              <a:t> </a:t>
            </a:r>
            <a:r>
              <a:rPr lang="en-US" dirty="0" err="1"/>
              <a:t>adına</a:t>
            </a:r>
            <a:r>
              <a:rPr lang="en-US" dirty="0"/>
              <a:t> (</a:t>
            </a:r>
            <a:r>
              <a:rPr lang="en-US" dirty="0" err="1"/>
              <a:t>namına</a:t>
            </a:r>
            <a:r>
              <a:rPr lang="en-US" dirty="0"/>
              <a:t>) </a:t>
            </a:r>
            <a:r>
              <a:rPr lang="en-US" dirty="0" err="1"/>
              <a:t>sözleşme</a:t>
            </a:r>
            <a:r>
              <a:rPr lang="en-US" dirty="0"/>
              <a:t> </a:t>
            </a:r>
            <a:r>
              <a:rPr lang="en-US" dirty="0" err="1"/>
              <a:t>akdetme</a:t>
            </a:r>
            <a:r>
              <a:rPr lang="en-US" dirty="0"/>
              <a:t> </a:t>
            </a:r>
            <a:r>
              <a:rPr lang="en-US" dirty="0" err="1"/>
              <a:t>yetkisini</a:t>
            </a:r>
            <a:r>
              <a:rPr lang="en-US" dirty="0"/>
              <a:t> </a:t>
            </a:r>
            <a:r>
              <a:rPr lang="en-US" dirty="0" err="1"/>
              <a:t>mutat</a:t>
            </a:r>
            <a:r>
              <a:rPr lang="en-US" dirty="0"/>
              <a:t> </a:t>
            </a:r>
            <a:r>
              <a:rPr lang="en-US" dirty="0" err="1"/>
              <a:t>olarak</a:t>
            </a:r>
            <a:r>
              <a:rPr lang="en-US" dirty="0"/>
              <a:t> </a:t>
            </a:r>
            <a:r>
              <a:rPr lang="en-US" dirty="0" err="1"/>
              <a:t>kullanmaktaysa</a:t>
            </a:r>
            <a:r>
              <a:rPr lang="en-US" dirty="0"/>
              <a:t>, </a:t>
            </a:r>
            <a:r>
              <a:rPr lang="en-US" dirty="0" err="1"/>
              <a:t>teşebbüsün</a:t>
            </a:r>
            <a:r>
              <a:rPr lang="en-US" dirty="0"/>
              <a:t>, o </a:t>
            </a:r>
            <a:r>
              <a:rPr lang="en-US" dirty="0" err="1"/>
              <a:t>kişi</a:t>
            </a:r>
            <a:r>
              <a:rPr lang="en-US" dirty="0"/>
              <a:t> </a:t>
            </a:r>
            <a:r>
              <a:rPr lang="en-US" dirty="0" err="1"/>
              <a:t>tarafından</a:t>
            </a:r>
            <a:r>
              <a:rPr lang="en-US" dirty="0"/>
              <a:t> </a:t>
            </a:r>
            <a:r>
              <a:rPr lang="en-US" dirty="0" err="1"/>
              <a:t>teşebbüs</a:t>
            </a:r>
            <a:r>
              <a:rPr lang="en-US" dirty="0"/>
              <a:t> </a:t>
            </a:r>
            <a:r>
              <a:rPr lang="en-US" dirty="0" err="1"/>
              <a:t>namına</a:t>
            </a:r>
            <a:r>
              <a:rPr lang="en-US" dirty="0"/>
              <a:t> </a:t>
            </a:r>
            <a:r>
              <a:rPr lang="en-US" dirty="0" err="1"/>
              <a:t>üstlenilen</a:t>
            </a:r>
            <a:r>
              <a:rPr lang="en-US" dirty="0"/>
              <a:t> </a:t>
            </a:r>
            <a:r>
              <a:rPr lang="en-US" dirty="0" err="1"/>
              <a:t>faaliyetleri</a:t>
            </a:r>
            <a:r>
              <a:rPr lang="en-US" dirty="0"/>
              <a:t> </a:t>
            </a:r>
            <a:r>
              <a:rPr lang="en-US" dirty="0" err="1"/>
              <a:t>bakımından</a:t>
            </a:r>
            <a:r>
              <a:rPr lang="en-US" dirty="0"/>
              <a:t> o </a:t>
            </a:r>
            <a:r>
              <a:rPr lang="en-US" dirty="0" err="1"/>
              <a:t>devlette</a:t>
            </a:r>
            <a:r>
              <a:rPr lang="en-US" dirty="0"/>
              <a:t> </a:t>
            </a:r>
            <a:r>
              <a:rPr lang="en-US" dirty="0" err="1"/>
              <a:t>bir</a:t>
            </a:r>
            <a:r>
              <a:rPr lang="en-US" dirty="0"/>
              <a:t> </a:t>
            </a:r>
            <a:r>
              <a:rPr lang="en-US" dirty="0" err="1"/>
              <a:t>işyerinin</a:t>
            </a:r>
            <a:r>
              <a:rPr lang="en-US" dirty="0"/>
              <a:t> </a:t>
            </a:r>
            <a:r>
              <a:rPr lang="en-US" dirty="0" err="1"/>
              <a:t>bulunduğu</a:t>
            </a:r>
            <a:r>
              <a:rPr lang="en-US" dirty="0"/>
              <a:t> </a:t>
            </a:r>
            <a:r>
              <a:rPr lang="en-US" dirty="0" err="1"/>
              <a:t>varsayılır</a:t>
            </a:r>
            <a:r>
              <a:rPr lang="en-US" dirty="0"/>
              <a:t>; </a:t>
            </a:r>
            <a:r>
              <a:rPr lang="en-US" dirty="0" err="1"/>
              <a:t>meğer</a:t>
            </a:r>
            <a:r>
              <a:rPr lang="en-US" dirty="0"/>
              <a:t> </a:t>
            </a:r>
            <a:r>
              <a:rPr lang="en-US" dirty="0" err="1"/>
              <a:t>ki</a:t>
            </a:r>
            <a:r>
              <a:rPr lang="en-US" dirty="0"/>
              <a:t> </a:t>
            </a:r>
            <a:r>
              <a:rPr lang="en-US" dirty="0" err="1"/>
              <a:t>söz</a:t>
            </a:r>
            <a:r>
              <a:rPr lang="en-US" dirty="0"/>
              <a:t> </a:t>
            </a:r>
            <a:r>
              <a:rPr lang="en-US" dirty="0" err="1"/>
              <a:t>konusu</a:t>
            </a:r>
            <a:r>
              <a:rPr lang="en-US" dirty="0"/>
              <a:t> </a:t>
            </a:r>
            <a:r>
              <a:rPr lang="en-US" dirty="0" err="1"/>
              <a:t>faaliyetler</a:t>
            </a:r>
            <a:r>
              <a:rPr lang="en-US" dirty="0"/>
              <a:t> </a:t>
            </a:r>
            <a:r>
              <a:rPr lang="en-US" dirty="0" err="1"/>
              <a:t>bir</a:t>
            </a:r>
            <a:r>
              <a:rPr lang="en-US" dirty="0"/>
              <a:t> </a:t>
            </a:r>
            <a:r>
              <a:rPr lang="en-US" dirty="0" err="1"/>
              <a:t>sabit</a:t>
            </a:r>
            <a:r>
              <a:rPr lang="en-US" dirty="0"/>
              <a:t> </a:t>
            </a:r>
            <a:r>
              <a:rPr lang="en-US" dirty="0" err="1"/>
              <a:t>iş</a:t>
            </a:r>
            <a:r>
              <a:rPr lang="en-US" dirty="0"/>
              <a:t> </a:t>
            </a:r>
            <a:r>
              <a:rPr lang="en-US" dirty="0" err="1"/>
              <a:t>yeri</a:t>
            </a:r>
            <a:r>
              <a:rPr lang="en-US" dirty="0"/>
              <a:t> </a:t>
            </a:r>
            <a:r>
              <a:rPr lang="en-US" dirty="0" err="1"/>
              <a:t>tarafından</a:t>
            </a:r>
            <a:r>
              <a:rPr lang="en-US" dirty="0"/>
              <a:t> </a:t>
            </a:r>
            <a:r>
              <a:rPr lang="en-US" dirty="0" err="1"/>
              <a:t>icra</a:t>
            </a:r>
            <a:r>
              <a:rPr lang="en-US" dirty="0"/>
              <a:t> </a:t>
            </a:r>
            <a:r>
              <a:rPr lang="en-US" dirty="0" err="1"/>
              <a:t>edilselerdi</a:t>
            </a:r>
            <a:r>
              <a:rPr lang="en-US" dirty="0"/>
              <a:t> </a:t>
            </a:r>
            <a:r>
              <a:rPr lang="en-US" dirty="0" err="1"/>
              <a:t>bir</a:t>
            </a:r>
            <a:r>
              <a:rPr lang="en-US" dirty="0"/>
              <a:t> </a:t>
            </a:r>
            <a:r>
              <a:rPr lang="en-US" dirty="0" err="1"/>
              <a:t>işyerine</a:t>
            </a:r>
            <a:r>
              <a:rPr lang="en-US" dirty="0"/>
              <a:t> </a:t>
            </a:r>
            <a:r>
              <a:rPr lang="en-US" dirty="0" err="1"/>
              <a:t>vücut</a:t>
            </a:r>
            <a:r>
              <a:rPr lang="en-US" dirty="0"/>
              <a:t> </a:t>
            </a:r>
            <a:r>
              <a:rPr lang="en-US" dirty="0" err="1"/>
              <a:t>veremeyecek</a:t>
            </a:r>
            <a:r>
              <a:rPr lang="en-US" dirty="0"/>
              <a:t> </a:t>
            </a:r>
            <a:r>
              <a:rPr lang="en-US" dirty="0" err="1"/>
              <a:t>olan</a:t>
            </a:r>
            <a:r>
              <a:rPr lang="en-US" dirty="0"/>
              <a:t> (</a:t>
            </a:r>
            <a:r>
              <a:rPr lang="en-US" dirty="0" err="1"/>
              <a:t>hazırlayıcı</a:t>
            </a:r>
            <a:r>
              <a:rPr lang="en-US" dirty="0"/>
              <a:t> </a:t>
            </a:r>
            <a:r>
              <a:rPr lang="en-US" dirty="0" err="1"/>
              <a:t>ve</a:t>
            </a:r>
            <a:r>
              <a:rPr lang="en-US" dirty="0"/>
              <a:t> </a:t>
            </a:r>
            <a:r>
              <a:rPr lang="en-US" dirty="0" err="1"/>
              <a:t>yardımcı</a:t>
            </a:r>
            <a:r>
              <a:rPr lang="en-US" dirty="0"/>
              <a:t>) </a:t>
            </a:r>
            <a:r>
              <a:rPr lang="en-US" dirty="0" err="1"/>
              <a:t>faaliyetler</a:t>
            </a:r>
            <a:r>
              <a:rPr lang="en-US" dirty="0"/>
              <a:t> </a:t>
            </a:r>
            <a:r>
              <a:rPr lang="en-US" dirty="0" err="1"/>
              <a:t>olsunlar</a:t>
            </a:r>
            <a:r>
              <a:rPr lang="en-US" dirty="0" smtClean="0"/>
              <a:t>."</a:t>
            </a:r>
            <a:endParaRPr lang="en-US" dirty="0"/>
          </a:p>
        </p:txBody>
      </p:sp>
      <p:sp>
        <p:nvSpPr>
          <p:cNvPr id="5" name="Text Placeholder 4"/>
          <p:cNvSpPr>
            <a:spLocks noGrp="1"/>
          </p:cNvSpPr>
          <p:nvPr>
            <p:ph type="body" sz="quarter" idx="3"/>
          </p:nvPr>
        </p:nvSpPr>
        <p:spPr>
          <a:xfrm>
            <a:off x="5654495" y="265951"/>
            <a:ext cx="4657970" cy="576262"/>
          </a:xfrm>
        </p:spPr>
        <p:txBody>
          <a:bodyPr/>
          <a:lstStyle/>
          <a:p>
            <a:r>
              <a:rPr lang="en-US" sz="2000" dirty="0" smtClean="0"/>
              <a:t>Agent-PE - OECD MC Art. 5 para. 5</a:t>
            </a:r>
            <a:endParaRPr lang="en-US" sz="2000" dirty="0"/>
          </a:p>
        </p:txBody>
      </p:sp>
      <p:sp>
        <p:nvSpPr>
          <p:cNvPr id="6" name="Content Placeholder 5"/>
          <p:cNvSpPr>
            <a:spLocks noGrp="1"/>
          </p:cNvSpPr>
          <p:nvPr>
            <p:ph sz="quarter" idx="4"/>
          </p:nvPr>
        </p:nvSpPr>
        <p:spPr>
          <a:xfrm>
            <a:off x="5654495" y="1108164"/>
            <a:ext cx="4396339" cy="5148174"/>
          </a:xfrm>
        </p:spPr>
        <p:txBody>
          <a:bodyPr>
            <a:normAutofit lnSpcReduction="10000"/>
          </a:bodyPr>
          <a:lstStyle/>
          <a:p>
            <a:r>
              <a:rPr lang="en-US" dirty="0" smtClean="0"/>
              <a:t>“... </a:t>
            </a:r>
            <a:r>
              <a:rPr lang="en-US" dirty="0"/>
              <a:t>where a person </a:t>
            </a:r>
            <a:r>
              <a:rPr lang="en-US" dirty="0" smtClean="0"/>
              <a:t>– other than </a:t>
            </a:r>
            <a:r>
              <a:rPr lang="en-US" dirty="0"/>
              <a:t>an agent of an independent status ... -- is acting on behalf of an enterprise and has, and habitually exercises, in a Contracting State an authority to conclude contracts in the name of the enterprise, that enterprise shall be deemed to have a permanent establishment in that State in respect of any activities which that person undertakes for the enterprise, unless the activities of such person are limited to [preparatory and auxiliary activities] which, if exercised through a fixed place of business, would not make this fixed place of business a permanent establishment </a:t>
            </a:r>
            <a:r>
              <a:rPr lang="is-IS" dirty="0" smtClean="0"/>
              <a:t>…”</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8484" y="0"/>
            <a:ext cx="891248" cy="1108165"/>
          </a:xfrm>
          <a:prstGeom prst="rect">
            <a:avLst/>
          </a:prstGeom>
        </p:spPr>
      </p:pic>
    </p:spTree>
    <p:extLst>
      <p:ext uri="{BB962C8B-B14F-4D97-AF65-F5344CB8AC3E}">
        <p14:creationId xmlns:p14="http://schemas.microsoft.com/office/powerpoint/2010/main" val="53853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3313" y="265951"/>
            <a:ext cx="4396338" cy="576262"/>
          </a:xfrm>
        </p:spPr>
        <p:txBody>
          <a:bodyPr/>
          <a:lstStyle/>
          <a:p>
            <a:r>
              <a:rPr lang="en-US" sz="2000" dirty="0" smtClean="0"/>
              <a:t>BEPS – 7. </a:t>
            </a:r>
            <a:r>
              <a:rPr lang="en-US" sz="2000" dirty="0" err="1" smtClean="0"/>
              <a:t>Eylem</a:t>
            </a:r>
            <a:r>
              <a:rPr lang="en-US" sz="2000" dirty="0" smtClean="0"/>
              <a:t> </a:t>
            </a:r>
            <a:r>
              <a:rPr lang="en-US" sz="2000" dirty="0" err="1" smtClean="0"/>
              <a:t>Planı</a:t>
            </a:r>
            <a:endParaRPr lang="en-US" sz="2000" dirty="0"/>
          </a:p>
        </p:txBody>
      </p:sp>
      <p:sp>
        <p:nvSpPr>
          <p:cNvPr id="4" name="Content Placeholder 3"/>
          <p:cNvSpPr>
            <a:spLocks noGrp="1"/>
          </p:cNvSpPr>
          <p:nvPr>
            <p:ph sz="half" idx="2"/>
          </p:nvPr>
        </p:nvSpPr>
        <p:spPr>
          <a:xfrm>
            <a:off x="1119331" y="1108164"/>
            <a:ext cx="4396339" cy="5148173"/>
          </a:xfrm>
        </p:spPr>
        <p:txBody>
          <a:bodyPr>
            <a:normAutofit/>
          </a:bodyPr>
          <a:lstStyle/>
          <a:p>
            <a:r>
              <a:rPr lang="en-US" dirty="0" err="1"/>
              <a:t>Komisyoncu</a:t>
            </a:r>
            <a:r>
              <a:rPr lang="en-US" dirty="0"/>
              <a:t> </a:t>
            </a:r>
            <a:r>
              <a:rPr lang="en-US" dirty="0" err="1"/>
              <a:t>Tertipleri</a:t>
            </a:r>
            <a:r>
              <a:rPr lang="en-US" dirty="0"/>
              <a:t> </a:t>
            </a:r>
            <a:r>
              <a:rPr lang="en-US" dirty="0" smtClean="0"/>
              <a:t>vb.</a:t>
            </a:r>
          </a:p>
          <a:p>
            <a:pPr lvl="1"/>
            <a:r>
              <a:rPr lang="en-US" dirty="0" smtClean="0"/>
              <a:t>EP7 </a:t>
            </a:r>
            <a:r>
              <a:rPr lang="en-US" dirty="0" err="1" smtClean="0"/>
              <a:t>politikası</a:t>
            </a:r>
            <a:r>
              <a:rPr lang="en-US" dirty="0" smtClean="0"/>
              <a:t>:</a:t>
            </a:r>
          </a:p>
          <a:p>
            <a:pPr marL="457200" lvl="1" indent="0">
              <a:buNone/>
            </a:pPr>
            <a:r>
              <a:rPr lang="en-US" dirty="0" err="1" smtClean="0"/>
              <a:t>Bir</a:t>
            </a:r>
            <a:r>
              <a:rPr lang="en-US" dirty="0" smtClean="0"/>
              <a:t> </a:t>
            </a:r>
            <a:r>
              <a:rPr lang="en-US" dirty="0" err="1"/>
              <a:t>ülke</a:t>
            </a:r>
            <a:r>
              <a:rPr lang="en-US" dirty="0"/>
              <a:t> </a:t>
            </a:r>
            <a:r>
              <a:rPr lang="en-US" dirty="0" err="1"/>
              <a:t>içinde</a:t>
            </a:r>
            <a:r>
              <a:rPr lang="en-US" dirty="0"/>
              <a:t> </a:t>
            </a:r>
            <a:r>
              <a:rPr lang="en-US" dirty="0" err="1"/>
              <a:t>bir</a:t>
            </a:r>
            <a:r>
              <a:rPr lang="en-US" dirty="0"/>
              <a:t> </a:t>
            </a:r>
            <a:r>
              <a:rPr lang="en-US" dirty="0" err="1" smtClean="0"/>
              <a:t>aracının</a:t>
            </a:r>
            <a:r>
              <a:rPr lang="en-US" dirty="0" smtClean="0"/>
              <a:t> </a:t>
            </a:r>
            <a:r>
              <a:rPr lang="en-US" dirty="0" err="1"/>
              <a:t>icra</a:t>
            </a:r>
            <a:r>
              <a:rPr lang="en-US" dirty="0"/>
              <a:t> </a:t>
            </a:r>
            <a:r>
              <a:rPr lang="en-US" dirty="0" err="1"/>
              <a:t>ettiği</a:t>
            </a:r>
            <a:r>
              <a:rPr lang="en-US" dirty="0"/>
              <a:t> </a:t>
            </a:r>
            <a:r>
              <a:rPr lang="en-US" dirty="0" err="1"/>
              <a:t>faaliyetler</a:t>
            </a:r>
            <a:r>
              <a:rPr lang="en-US" dirty="0"/>
              <a:t>, </a:t>
            </a:r>
            <a:r>
              <a:rPr lang="en-US" dirty="0" err="1"/>
              <a:t>yabancı</a:t>
            </a:r>
            <a:r>
              <a:rPr lang="en-US" dirty="0"/>
              <a:t> </a:t>
            </a:r>
            <a:r>
              <a:rPr lang="en-US" dirty="0" err="1"/>
              <a:t>teşebbüs</a:t>
            </a:r>
            <a:r>
              <a:rPr lang="en-US" dirty="0"/>
              <a:t> </a:t>
            </a:r>
            <a:r>
              <a:rPr lang="en-US" dirty="0" err="1"/>
              <a:t>tarafından</a:t>
            </a:r>
            <a:r>
              <a:rPr lang="en-US" dirty="0"/>
              <a:t> </a:t>
            </a:r>
            <a:r>
              <a:rPr lang="en-US" dirty="0" err="1"/>
              <a:t>ifa</a:t>
            </a:r>
            <a:r>
              <a:rPr lang="en-US" dirty="0"/>
              <a:t> </a:t>
            </a:r>
            <a:r>
              <a:rPr lang="en-US" dirty="0" err="1"/>
              <a:t>edilecek</a:t>
            </a:r>
            <a:r>
              <a:rPr lang="en-US" dirty="0"/>
              <a:t> </a:t>
            </a:r>
            <a:r>
              <a:rPr lang="en-US" dirty="0" err="1"/>
              <a:t>sözleşmelerin</a:t>
            </a:r>
            <a:r>
              <a:rPr lang="en-US" dirty="0"/>
              <a:t> </a:t>
            </a:r>
            <a:r>
              <a:rPr lang="en-US" dirty="0" err="1"/>
              <a:t>düzenli</a:t>
            </a:r>
            <a:r>
              <a:rPr lang="en-US" dirty="0"/>
              <a:t> </a:t>
            </a:r>
            <a:r>
              <a:rPr lang="en-US" dirty="0" err="1"/>
              <a:t>olarak</a:t>
            </a:r>
            <a:r>
              <a:rPr lang="en-US" dirty="0"/>
              <a:t> </a:t>
            </a:r>
            <a:r>
              <a:rPr lang="en-US" dirty="0" err="1"/>
              <a:t>yapılması</a:t>
            </a:r>
            <a:r>
              <a:rPr lang="en-US" dirty="0"/>
              <a:t> </a:t>
            </a:r>
            <a:r>
              <a:rPr lang="en-US" dirty="0" err="1"/>
              <a:t>sonucunu</a:t>
            </a:r>
            <a:r>
              <a:rPr lang="en-US" dirty="0"/>
              <a:t> </a:t>
            </a:r>
            <a:r>
              <a:rPr lang="en-US" dirty="0" err="1"/>
              <a:t>doğuruyorsa</a:t>
            </a:r>
            <a:r>
              <a:rPr lang="en-US" dirty="0"/>
              <a:t>, </a:t>
            </a:r>
            <a:r>
              <a:rPr lang="en-US" dirty="0" err="1"/>
              <a:t>söz</a:t>
            </a:r>
            <a:r>
              <a:rPr lang="en-US" dirty="0"/>
              <a:t> </a:t>
            </a:r>
            <a:r>
              <a:rPr lang="en-US" dirty="0" err="1"/>
              <a:t>konusu</a:t>
            </a:r>
            <a:r>
              <a:rPr lang="en-US" dirty="0"/>
              <a:t> </a:t>
            </a:r>
            <a:r>
              <a:rPr lang="en-US" dirty="0" err="1"/>
              <a:t>teşebbüsün</a:t>
            </a:r>
            <a:r>
              <a:rPr lang="en-US" dirty="0"/>
              <a:t> o </a:t>
            </a:r>
            <a:r>
              <a:rPr lang="en-US" dirty="0" err="1"/>
              <a:t>ülkede</a:t>
            </a:r>
            <a:r>
              <a:rPr lang="en-US" dirty="0"/>
              <a:t> </a:t>
            </a:r>
            <a:r>
              <a:rPr lang="en-US" dirty="0" err="1"/>
              <a:t>vergilendirilebilir</a:t>
            </a:r>
            <a:r>
              <a:rPr lang="en-US" dirty="0"/>
              <a:t> </a:t>
            </a:r>
            <a:r>
              <a:rPr lang="en-US" dirty="0" err="1"/>
              <a:t>bir</a:t>
            </a:r>
            <a:r>
              <a:rPr lang="en-US" dirty="0"/>
              <a:t> </a:t>
            </a:r>
            <a:r>
              <a:rPr lang="en-US" dirty="0" err="1"/>
              <a:t>varlığı</a:t>
            </a:r>
            <a:r>
              <a:rPr lang="en-US" dirty="0"/>
              <a:t> </a:t>
            </a:r>
            <a:r>
              <a:rPr lang="en-US" dirty="0" err="1"/>
              <a:t>olduğu</a:t>
            </a:r>
            <a:r>
              <a:rPr lang="en-US" dirty="0"/>
              <a:t> </a:t>
            </a:r>
            <a:r>
              <a:rPr lang="en-US" dirty="0" err="1"/>
              <a:t>kabul</a:t>
            </a:r>
            <a:r>
              <a:rPr lang="en-US" dirty="0"/>
              <a:t> </a:t>
            </a:r>
            <a:r>
              <a:rPr lang="en-US" dirty="0" err="1"/>
              <a:t>edilmelidir</a:t>
            </a:r>
            <a:r>
              <a:rPr lang="en-US" dirty="0"/>
              <a:t>; </a:t>
            </a:r>
            <a:r>
              <a:rPr lang="en-US" dirty="0" err="1"/>
              <a:t>meğer</a:t>
            </a:r>
            <a:r>
              <a:rPr lang="en-US" dirty="0"/>
              <a:t> </a:t>
            </a:r>
            <a:r>
              <a:rPr lang="en-US" dirty="0" err="1"/>
              <a:t>ki</a:t>
            </a:r>
            <a:r>
              <a:rPr lang="en-US" dirty="0"/>
              <a:t>, </a:t>
            </a:r>
            <a:r>
              <a:rPr lang="en-US" dirty="0" err="1"/>
              <a:t>aracı</a:t>
            </a:r>
            <a:r>
              <a:rPr lang="en-US" dirty="0"/>
              <a:t> </a:t>
            </a:r>
            <a:r>
              <a:rPr lang="en-US" dirty="0" err="1"/>
              <a:t>bu</a:t>
            </a:r>
            <a:r>
              <a:rPr lang="en-US" dirty="0"/>
              <a:t> </a:t>
            </a:r>
            <a:r>
              <a:rPr lang="en-US" dirty="0" err="1"/>
              <a:t>faaliyetleri</a:t>
            </a:r>
            <a:r>
              <a:rPr lang="en-US" dirty="0"/>
              <a:t> </a:t>
            </a:r>
            <a:r>
              <a:rPr lang="en-US" dirty="0" err="1"/>
              <a:t>kendi</a:t>
            </a:r>
            <a:r>
              <a:rPr lang="en-US" dirty="0"/>
              <a:t> </a:t>
            </a:r>
            <a:r>
              <a:rPr lang="en-US" dirty="0" err="1"/>
              <a:t>bağımsız</a:t>
            </a:r>
            <a:r>
              <a:rPr lang="en-US" dirty="0"/>
              <a:t> </a:t>
            </a:r>
            <a:r>
              <a:rPr lang="en-US" dirty="0" err="1"/>
              <a:t>işinin</a:t>
            </a:r>
            <a:r>
              <a:rPr lang="en-US" dirty="0"/>
              <a:t> (</a:t>
            </a:r>
            <a:r>
              <a:rPr lang="en-US" dirty="0" err="1"/>
              <a:t>ticari</a:t>
            </a:r>
            <a:r>
              <a:rPr lang="en-US" dirty="0"/>
              <a:t> </a:t>
            </a:r>
            <a:r>
              <a:rPr lang="en-US" dirty="0" err="1"/>
              <a:t>faaliyetinin</a:t>
            </a:r>
            <a:r>
              <a:rPr lang="en-US" dirty="0"/>
              <a:t>) </a:t>
            </a:r>
            <a:r>
              <a:rPr lang="en-US" dirty="0" err="1"/>
              <a:t>gereği</a:t>
            </a:r>
            <a:r>
              <a:rPr lang="en-US" dirty="0"/>
              <a:t> </a:t>
            </a:r>
            <a:r>
              <a:rPr lang="en-US" dirty="0" err="1"/>
              <a:t>olarak</a:t>
            </a:r>
            <a:r>
              <a:rPr lang="en-US" dirty="0"/>
              <a:t> </a:t>
            </a:r>
            <a:r>
              <a:rPr lang="en-US" dirty="0" err="1" smtClean="0"/>
              <a:t>yapıyor</a:t>
            </a:r>
            <a:r>
              <a:rPr lang="en-US" dirty="0" smtClean="0"/>
              <a:t> </a:t>
            </a:r>
            <a:r>
              <a:rPr lang="en-US" dirty="0" err="1"/>
              <a:t>olsun</a:t>
            </a:r>
            <a:r>
              <a:rPr lang="en-US" dirty="0" smtClean="0"/>
              <a:t>.</a:t>
            </a:r>
          </a:p>
          <a:p>
            <a:r>
              <a:rPr lang="en-US" dirty="0" err="1" smtClean="0"/>
              <a:t>Belirli</a:t>
            </a:r>
            <a:r>
              <a:rPr lang="en-US" dirty="0" smtClean="0"/>
              <a:t> </a:t>
            </a:r>
            <a:r>
              <a:rPr lang="en-US" dirty="0" err="1"/>
              <a:t>faaliyet</a:t>
            </a:r>
            <a:r>
              <a:rPr lang="en-US" dirty="0"/>
              <a:t> </a:t>
            </a:r>
            <a:r>
              <a:rPr lang="en-US" dirty="0" err="1" smtClean="0"/>
              <a:t>istisnaları</a:t>
            </a:r>
            <a:endParaRPr lang="en-US" dirty="0" smtClean="0"/>
          </a:p>
          <a:p>
            <a:r>
              <a:rPr lang="en-US" dirty="0" err="1"/>
              <a:t>Faaliyetlerin</a:t>
            </a:r>
            <a:r>
              <a:rPr lang="en-US" dirty="0"/>
              <a:t> </a:t>
            </a:r>
            <a:r>
              <a:rPr lang="en-US" dirty="0" err="1" smtClean="0"/>
              <a:t>Parçalanması</a:t>
            </a:r>
            <a:endParaRPr lang="en-US" dirty="0" smtClean="0"/>
          </a:p>
          <a:p>
            <a:r>
              <a:rPr lang="en-US" dirty="0" err="1"/>
              <a:t>Diğer</a:t>
            </a:r>
            <a:r>
              <a:rPr lang="en-US" dirty="0"/>
              <a:t> </a:t>
            </a:r>
            <a:r>
              <a:rPr lang="en-US" dirty="0" err="1" smtClean="0"/>
              <a:t>Stratejiler</a:t>
            </a:r>
            <a:endParaRPr lang="en-US" dirty="0" smtClean="0"/>
          </a:p>
          <a:p>
            <a:endParaRPr lang="en-US" dirty="0"/>
          </a:p>
        </p:txBody>
      </p:sp>
      <p:sp>
        <p:nvSpPr>
          <p:cNvPr id="5" name="Text Placeholder 4"/>
          <p:cNvSpPr>
            <a:spLocks noGrp="1"/>
          </p:cNvSpPr>
          <p:nvPr>
            <p:ph type="body" sz="quarter" idx="3"/>
          </p:nvPr>
        </p:nvSpPr>
        <p:spPr>
          <a:xfrm>
            <a:off x="5654495" y="265951"/>
            <a:ext cx="4657970" cy="576262"/>
          </a:xfrm>
        </p:spPr>
        <p:txBody>
          <a:bodyPr/>
          <a:lstStyle/>
          <a:p>
            <a:r>
              <a:rPr lang="en-US" sz="2000" dirty="0" smtClean="0"/>
              <a:t>BEPS – Action Plan 7</a:t>
            </a:r>
            <a:endParaRPr lang="en-US" sz="2000" dirty="0"/>
          </a:p>
        </p:txBody>
      </p:sp>
      <p:sp>
        <p:nvSpPr>
          <p:cNvPr id="6" name="Content Placeholder 5"/>
          <p:cNvSpPr>
            <a:spLocks noGrp="1"/>
          </p:cNvSpPr>
          <p:nvPr>
            <p:ph sz="quarter" idx="4"/>
          </p:nvPr>
        </p:nvSpPr>
        <p:spPr>
          <a:xfrm>
            <a:off x="5654495" y="1108164"/>
            <a:ext cx="4396339" cy="5148174"/>
          </a:xfrm>
        </p:spPr>
        <p:txBody>
          <a:bodyPr>
            <a:normAutofit/>
          </a:bodyPr>
          <a:lstStyle/>
          <a:p>
            <a:r>
              <a:rPr lang="en-US" dirty="0" err="1" smtClean="0"/>
              <a:t>Commissionnaire</a:t>
            </a:r>
            <a:r>
              <a:rPr lang="en-US" dirty="0" smtClean="0"/>
              <a:t> arrangements</a:t>
            </a:r>
          </a:p>
          <a:p>
            <a:pPr lvl="1"/>
            <a:r>
              <a:rPr lang="en-US" dirty="0" smtClean="0"/>
              <a:t>AP7 policy: </a:t>
            </a:r>
          </a:p>
          <a:p>
            <a:pPr marL="457200" lvl="1" indent="0">
              <a:buNone/>
            </a:pPr>
            <a:r>
              <a:rPr lang="en-US" dirty="0" smtClean="0"/>
              <a:t>Where </a:t>
            </a:r>
            <a:r>
              <a:rPr lang="en-US" dirty="0"/>
              <a:t>the activities that an intermediary exercises in a country are intended to result in the regular conclusion of contracts to be performed by a foreign enterprise, that enterprise should be considered to have a taxable presence in that country unless the intermediary is performing these activities in the course of an independent business</a:t>
            </a:r>
            <a:r>
              <a:rPr lang="en-US" dirty="0" smtClean="0"/>
              <a:t>.</a:t>
            </a:r>
          </a:p>
          <a:p>
            <a:r>
              <a:rPr lang="en-US" dirty="0" smtClean="0"/>
              <a:t>Specific </a:t>
            </a:r>
            <a:r>
              <a:rPr lang="en-US" dirty="0"/>
              <a:t>activity </a:t>
            </a:r>
            <a:r>
              <a:rPr lang="en-US" dirty="0" smtClean="0"/>
              <a:t>exemptions</a:t>
            </a:r>
          </a:p>
          <a:p>
            <a:r>
              <a:rPr lang="en-US" dirty="0" smtClean="0"/>
              <a:t>Fragmentation </a:t>
            </a:r>
            <a:r>
              <a:rPr lang="en-US" dirty="0"/>
              <a:t>of activities</a:t>
            </a:r>
            <a:endParaRPr lang="en-US" dirty="0" smtClean="0"/>
          </a:p>
          <a:p>
            <a:r>
              <a:rPr lang="en-US" dirty="0" smtClean="0"/>
              <a:t>Other strategies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8484" y="0"/>
            <a:ext cx="891248" cy="1108165"/>
          </a:xfrm>
          <a:prstGeom prst="rect">
            <a:avLst/>
          </a:prstGeom>
        </p:spPr>
      </p:pic>
    </p:spTree>
    <p:extLst>
      <p:ext uri="{BB962C8B-B14F-4D97-AF65-F5344CB8AC3E}">
        <p14:creationId xmlns:p14="http://schemas.microsoft.com/office/powerpoint/2010/main" val="1843686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3313" y="265950"/>
            <a:ext cx="4551182" cy="576263"/>
          </a:xfrm>
        </p:spPr>
        <p:txBody>
          <a:bodyPr/>
          <a:lstStyle/>
          <a:p>
            <a:r>
              <a:rPr lang="en-US" sz="2000" dirty="0" smtClean="0"/>
              <a:t>7. </a:t>
            </a:r>
            <a:r>
              <a:rPr lang="en-US" sz="2000" dirty="0" err="1" smtClean="0"/>
              <a:t>Eylem</a:t>
            </a:r>
            <a:r>
              <a:rPr lang="en-US" sz="2000" dirty="0" smtClean="0"/>
              <a:t> </a:t>
            </a:r>
            <a:r>
              <a:rPr lang="en-US" sz="2000" dirty="0" err="1" smtClean="0"/>
              <a:t>Planı</a:t>
            </a:r>
            <a:r>
              <a:rPr lang="en-US" sz="2000" dirty="0" smtClean="0"/>
              <a:t> - </a:t>
            </a:r>
            <a:r>
              <a:rPr lang="en-US" sz="2000" dirty="0" err="1" smtClean="0"/>
              <a:t>Değerlendirme</a:t>
            </a:r>
            <a:endParaRPr lang="en-US" sz="2000" dirty="0"/>
          </a:p>
        </p:txBody>
      </p:sp>
      <p:sp>
        <p:nvSpPr>
          <p:cNvPr id="4" name="Content Placeholder 3"/>
          <p:cNvSpPr>
            <a:spLocks noGrp="1"/>
          </p:cNvSpPr>
          <p:nvPr>
            <p:ph sz="half" idx="2"/>
          </p:nvPr>
        </p:nvSpPr>
        <p:spPr>
          <a:xfrm>
            <a:off x="1119331" y="1108164"/>
            <a:ext cx="4396339" cy="5148173"/>
          </a:xfrm>
        </p:spPr>
        <p:txBody>
          <a:bodyPr>
            <a:normAutofit/>
          </a:bodyPr>
          <a:lstStyle/>
          <a:p>
            <a:r>
              <a:rPr lang="en-US" dirty="0" err="1" smtClean="0"/>
              <a:t>Bağımlı</a:t>
            </a:r>
            <a:r>
              <a:rPr lang="en-US" dirty="0" smtClean="0"/>
              <a:t> </a:t>
            </a:r>
            <a:r>
              <a:rPr lang="en-US" dirty="0" err="1" smtClean="0"/>
              <a:t>temsilci</a:t>
            </a:r>
            <a:r>
              <a:rPr lang="en-US" dirty="0" smtClean="0"/>
              <a:t> </a:t>
            </a:r>
            <a:r>
              <a:rPr lang="en-US" dirty="0" err="1" smtClean="0"/>
              <a:t>testini</a:t>
            </a:r>
            <a:r>
              <a:rPr lang="en-US" dirty="0" smtClean="0"/>
              <a:t> </a:t>
            </a:r>
            <a:r>
              <a:rPr lang="en-US" dirty="0" err="1" smtClean="0"/>
              <a:t>biraz</a:t>
            </a:r>
            <a:r>
              <a:rPr lang="en-US" dirty="0" smtClean="0"/>
              <a:t> </a:t>
            </a:r>
            <a:r>
              <a:rPr lang="en-US" dirty="0" err="1" smtClean="0"/>
              <a:t>esnet</a:t>
            </a:r>
            <a:r>
              <a:rPr lang="en-US" dirty="0" smtClean="0"/>
              <a:t>.</a:t>
            </a:r>
          </a:p>
          <a:p>
            <a:r>
              <a:rPr lang="en-US" dirty="0" err="1" smtClean="0"/>
              <a:t>Bağımsız</a:t>
            </a:r>
            <a:r>
              <a:rPr lang="en-US" dirty="0" smtClean="0"/>
              <a:t> </a:t>
            </a:r>
            <a:r>
              <a:rPr lang="en-US" dirty="0" err="1" smtClean="0"/>
              <a:t>temsilci</a:t>
            </a:r>
            <a:r>
              <a:rPr lang="en-US" dirty="0" smtClean="0"/>
              <a:t> </a:t>
            </a:r>
            <a:r>
              <a:rPr lang="en-US" dirty="0" err="1" smtClean="0"/>
              <a:t>muafiyetini</a:t>
            </a:r>
            <a:r>
              <a:rPr lang="en-US" dirty="0" smtClean="0"/>
              <a:t> </a:t>
            </a:r>
            <a:r>
              <a:rPr lang="en-US" dirty="0" err="1" smtClean="0"/>
              <a:t>biraz</a:t>
            </a:r>
            <a:r>
              <a:rPr lang="en-US" dirty="0" smtClean="0"/>
              <a:t> </a:t>
            </a:r>
            <a:r>
              <a:rPr lang="en-US" dirty="0" err="1" smtClean="0"/>
              <a:t>daralt</a:t>
            </a:r>
            <a:r>
              <a:rPr lang="en-US" dirty="0" smtClean="0"/>
              <a:t>.</a:t>
            </a:r>
          </a:p>
          <a:p>
            <a:r>
              <a:rPr lang="en-US" dirty="0" err="1" smtClean="0"/>
              <a:t>Belirli</a:t>
            </a:r>
            <a:r>
              <a:rPr lang="en-US" dirty="0" smtClean="0"/>
              <a:t> </a:t>
            </a:r>
            <a:r>
              <a:rPr lang="en-US" dirty="0" err="1" smtClean="0"/>
              <a:t>faaliyet</a:t>
            </a:r>
            <a:r>
              <a:rPr lang="en-US" dirty="0" smtClean="0"/>
              <a:t> </a:t>
            </a:r>
            <a:r>
              <a:rPr lang="en-US" dirty="0" err="1" smtClean="0"/>
              <a:t>istisnalarını</a:t>
            </a:r>
            <a:r>
              <a:rPr lang="en-US" dirty="0" smtClean="0"/>
              <a:t> </a:t>
            </a:r>
            <a:r>
              <a:rPr lang="en-US" dirty="0" err="1" smtClean="0"/>
              <a:t>hepten</a:t>
            </a:r>
            <a:r>
              <a:rPr lang="en-US" dirty="0" smtClean="0"/>
              <a:t> </a:t>
            </a:r>
            <a:r>
              <a:rPr lang="en-US" dirty="0" err="1" smtClean="0"/>
              <a:t>sıkılaştır</a:t>
            </a:r>
            <a:r>
              <a:rPr lang="en-US" dirty="0" smtClean="0"/>
              <a:t>.</a:t>
            </a:r>
          </a:p>
          <a:p>
            <a:r>
              <a:rPr lang="en-US" dirty="0" err="1" smtClean="0"/>
              <a:t>Bunlara</a:t>
            </a:r>
            <a:r>
              <a:rPr lang="en-US" dirty="0" smtClean="0"/>
              <a:t> “</a:t>
            </a:r>
            <a:r>
              <a:rPr lang="en-US" dirty="0" err="1" smtClean="0"/>
              <a:t>parçalanmanın</a:t>
            </a:r>
            <a:r>
              <a:rPr lang="en-US" dirty="0" smtClean="0"/>
              <a:t> </a:t>
            </a:r>
            <a:r>
              <a:rPr lang="en-US" dirty="0" err="1" smtClean="0"/>
              <a:t>önlenmesi</a:t>
            </a:r>
            <a:r>
              <a:rPr lang="en-US" dirty="0" smtClean="0"/>
              <a:t> </a:t>
            </a:r>
            <a:r>
              <a:rPr lang="en-US" dirty="0" err="1" smtClean="0"/>
              <a:t>kuralı</a:t>
            </a:r>
            <a:r>
              <a:rPr lang="en-US" dirty="0" smtClean="0"/>
              <a:t>” </a:t>
            </a:r>
            <a:r>
              <a:rPr lang="en-US" dirty="0" err="1" smtClean="0"/>
              <a:t>ekle</a:t>
            </a:r>
            <a:r>
              <a:rPr lang="en-US" dirty="0" smtClean="0"/>
              <a:t>.</a:t>
            </a:r>
          </a:p>
          <a:p>
            <a:pPr lvl="1"/>
            <a:endParaRPr lang="en-US" dirty="0"/>
          </a:p>
        </p:txBody>
      </p:sp>
      <p:sp>
        <p:nvSpPr>
          <p:cNvPr id="5" name="Text Placeholder 4"/>
          <p:cNvSpPr>
            <a:spLocks noGrp="1"/>
          </p:cNvSpPr>
          <p:nvPr>
            <p:ph type="body" sz="quarter" idx="3"/>
          </p:nvPr>
        </p:nvSpPr>
        <p:spPr>
          <a:xfrm>
            <a:off x="5654495" y="265951"/>
            <a:ext cx="4657970" cy="576262"/>
          </a:xfrm>
        </p:spPr>
        <p:txBody>
          <a:bodyPr/>
          <a:lstStyle/>
          <a:p>
            <a:r>
              <a:rPr lang="en-US" sz="2000" dirty="0" smtClean="0"/>
              <a:t>Action Plan 7 - Review</a:t>
            </a:r>
            <a:endParaRPr lang="en-US" sz="2000" dirty="0"/>
          </a:p>
        </p:txBody>
      </p:sp>
      <p:sp>
        <p:nvSpPr>
          <p:cNvPr id="6" name="Content Placeholder 5"/>
          <p:cNvSpPr>
            <a:spLocks noGrp="1"/>
          </p:cNvSpPr>
          <p:nvPr>
            <p:ph sz="quarter" idx="4"/>
          </p:nvPr>
        </p:nvSpPr>
        <p:spPr>
          <a:xfrm>
            <a:off x="5654495" y="1108164"/>
            <a:ext cx="4396339" cy="5148174"/>
          </a:xfrm>
        </p:spPr>
        <p:txBody>
          <a:bodyPr>
            <a:normAutofit/>
          </a:bodyPr>
          <a:lstStyle/>
          <a:p>
            <a:r>
              <a:rPr lang="en-US" smtClean="0"/>
              <a:t>Slightly expand the dependent agent test.</a:t>
            </a:r>
          </a:p>
          <a:p>
            <a:r>
              <a:rPr lang="en-US" smtClean="0"/>
              <a:t>Slightly shrink the independent agent exemption.</a:t>
            </a:r>
          </a:p>
          <a:p>
            <a:r>
              <a:rPr lang="en-US" smtClean="0"/>
              <a:t>Thoroughly tighten the specific activity exemptions.</a:t>
            </a:r>
          </a:p>
          <a:p>
            <a:r>
              <a:rPr lang="en-US" smtClean="0"/>
              <a:t>Add a “anti-fragmentation rule”.</a:t>
            </a:r>
          </a:p>
          <a:p>
            <a:endParaRPr lang="en-US"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8484" y="0"/>
            <a:ext cx="891248" cy="1108165"/>
          </a:xfrm>
          <a:prstGeom prst="rect">
            <a:avLst/>
          </a:prstGeom>
        </p:spPr>
      </p:pic>
    </p:spTree>
    <p:extLst>
      <p:ext uri="{BB962C8B-B14F-4D97-AF65-F5344CB8AC3E}">
        <p14:creationId xmlns:p14="http://schemas.microsoft.com/office/powerpoint/2010/main" val="1952251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3313" y="265950"/>
            <a:ext cx="4396338" cy="673849"/>
          </a:xfrm>
        </p:spPr>
        <p:txBody>
          <a:bodyPr/>
          <a:lstStyle/>
          <a:p>
            <a:r>
              <a:rPr lang="en-US" sz="2000" dirty="0" smtClean="0"/>
              <a:t>BEPS – 7. </a:t>
            </a:r>
            <a:r>
              <a:rPr lang="en-US" sz="2000" dirty="0" err="1" smtClean="0"/>
              <a:t>Eylem</a:t>
            </a:r>
            <a:r>
              <a:rPr lang="en-US" sz="2000" dirty="0" smtClean="0"/>
              <a:t> </a:t>
            </a:r>
            <a:r>
              <a:rPr lang="en-US" sz="2000" dirty="0" err="1" smtClean="0"/>
              <a:t>Planı</a:t>
            </a:r>
            <a:r>
              <a:rPr lang="en-US" sz="2000" dirty="0" smtClean="0"/>
              <a:t> - </a:t>
            </a:r>
            <a:r>
              <a:rPr lang="en-US" sz="2000" dirty="0" err="1" smtClean="0"/>
              <a:t>Değerlendirme</a:t>
            </a:r>
            <a:endParaRPr lang="en-US" sz="2000" dirty="0"/>
          </a:p>
        </p:txBody>
      </p:sp>
      <p:sp>
        <p:nvSpPr>
          <p:cNvPr id="4" name="Content Placeholder 3"/>
          <p:cNvSpPr>
            <a:spLocks noGrp="1"/>
          </p:cNvSpPr>
          <p:nvPr>
            <p:ph sz="half" idx="2"/>
          </p:nvPr>
        </p:nvSpPr>
        <p:spPr>
          <a:xfrm>
            <a:off x="1119331" y="1108164"/>
            <a:ext cx="4396339" cy="5148173"/>
          </a:xfrm>
        </p:spPr>
        <p:txBody>
          <a:bodyPr>
            <a:normAutofit lnSpcReduction="10000"/>
          </a:bodyPr>
          <a:lstStyle/>
          <a:p>
            <a:r>
              <a:rPr lang="en-US" dirty="0" smtClean="0"/>
              <a:t>MA m.5 </a:t>
            </a:r>
            <a:r>
              <a:rPr lang="en-US" dirty="0" err="1" smtClean="0"/>
              <a:t>lafzını</a:t>
            </a:r>
            <a:r>
              <a:rPr lang="en-US" dirty="0" smtClean="0"/>
              <a:t> </a:t>
            </a:r>
            <a:r>
              <a:rPr lang="en-US" dirty="0" err="1" smtClean="0"/>
              <a:t>değiştirmek</a:t>
            </a:r>
            <a:r>
              <a:rPr lang="en-US" dirty="0" smtClean="0"/>
              <a:t> </a:t>
            </a:r>
            <a:r>
              <a:rPr lang="en-US" dirty="0" err="1" smtClean="0"/>
              <a:t>gerçekten</a:t>
            </a:r>
            <a:r>
              <a:rPr lang="en-US" dirty="0" smtClean="0"/>
              <a:t> de </a:t>
            </a:r>
            <a:r>
              <a:rPr lang="en-US" dirty="0" err="1" smtClean="0"/>
              <a:t>gerekli</a:t>
            </a:r>
            <a:r>
              <a:rPr lang="en-US" dirty="0" smtClean="0"/>
              <a:t> mi?	</a:t>
            </a:r>
          </a:p>
          <a:p>
            <a:r>
              <a:rPr lang="en-US" dirty="0" err="1" smtClean="0"/>
              <a:t>Mevcut</a:t>
            </a:r>
            <a:r>
              <a:rPr lang="en-US" dirty="0" smtClean="0"/>
              <a:t> </a:t>
            </a:r>
            <a:r>
              <a:rPr lang="en-US" dirty="0" err="1" smtClean="0"/>
              <a:t>anlaşmalar</a:t>
            </a:r>
            <a:r>
              <a:rPr lang="en-US" dirty="0" smtClean="0"/>
              <a:t> </a:t>
            </a:r>
            <a:r>
              <a:rPr lang="en-US" dirty="0" err="1" smtClean="0"/>
              <a:t>üzerindeki</a:t>
            </a:r>
            <a:r>
              <a:rPr lang="en-US" dirty="0" smtClean="0"/>
              <a:t> </a:t>
            </a:r>
            <a:r>
              <a:rPr lang="en-US" dirty="0" err="1" smtClean="0"/>
              <a:t>etkisi</a:t>
            </a:r>
            <a:r>
              <a:rPr lang="en-US" dirty="0" smtClean="0"/>
              <a:t>?</a:t>
            </a:r>
          </a:p>
          <a:p>
            <a:r>
              <a:rPr lang="en-US" dirty="0" err="1" smtClean="0"/>
              <a:t>İç</a:t>
            </a:r>
            <a:r>
              <a:rPr lang="en-US" dirty="0" smtClean="0"/>
              <a:t> </a:t>
            </a:r>
            <a:r>
              <a:rPr lang="en-US" dirty="0" err="1" smtClean="0"/>
              <a:t>hukukların</a:t>
            </a:r>
            <a:r>
              <a:rPr lang="en-US" dirty="0" smtClean="0"/>
              <a:t> </a:t>
            </a:r>
            <a:r>
              <a:rPr lang="en-US" dirty="0" err="1" smtClean="0"/>
              <a:t>uyumlaştırılması</a:t>
            </a:r>
            <a:r>
              <a:rPr lang="en-US" dirty="0" smtClean="0"/>
              <a:t> </a:t>
            </a:r>
            <a:r>
              <a:rPr lang="en-US" dirty="0" err="1" smtClean="0"/>
              <a:t>için</a:t>
            </a:r>
            <a:r>
              <a:rPr lang="en-US" dirty="0" smtClean="0"/>
              <a:t> </a:t>
            </a:r>
            <a:r>
              <a:rPr lang="en-US" dirty="0" err="1" smtClean="0"/>
              <a:t>rehber</a:t>
            </a:r>
            <a:r>
              <a:rPr lang="en-US" dirty="0" smtClean="0"/>
              <a:t> </a:t>
            </a:r>
            <a:r>
              <a:rPr lang="en-US" dirty="0" err="1" smtClean="0"/>
              <a:t>olsa</a:t>
            </a:r>
            <a:r>
              <a:rPr lang="en-US" dirty="0" smtClean="0"/>
              <a:t> ne </a:t>
            </a:r>
            <a:r>
              <a:rPr lang="en-US" dirty="0" err="1" smtClean="0"/>
              <a:t>olurdu</a:t>
            </a:r>
            <a:r>
              <a:rPr lang="en-US" dirty="0" smtClean="0"/>
              <a:t>?</a:t>
            </a:r>
          </a:p>
          <a:p>
            <a:r>
              <a:rPr lang="en-US" dirty="0" smtClean="0"/>
              <a:t>GAAR/SAAR?</a:t>
            </a:r>
          </a:p>
          <a:p>
            <a:pPr lvl="1"/>
            <a:r>
              <a:rPr lang="en-US" dirty="0" smtClean="0"/>
              <a:t>TR: </a:t>
            </a:r>
            <a:r>
              <a:rPr lang="en-US" dirty="0" err="1" smtClean="0"/>
              <a:t>Ekonomik</a:t>
            </a:r>
            <a:r>
              <a:rPr lang="en-US" dirty="0" smtClean="0"/>
              <a:t> </a:t>
            </a:r>
            <a:r>
              <a:rPr lang="en-US" dirty="0" err="1" smtClean="0"/>
              <a:t>Yaklaşım</a:t>
            </a:r>
            <a:r>
              <a:rPr lang="en-US" dirty="0" smtClean="0"/>
              <a:t> </a:t>
            </a:r>
            <a:r>
              <a:rPr lang="en-US" dirty="0" err="1" smtClean="0"/>
              <a:t>İlkesi</a:t>
            </a:r>
            <a:endParaRPr lang="en-US" dirty="0" smtClean="0"/>
          </a:p>
          <a:p>
            <a:pPr lvl="1"/>
            <a:r>
              <a:rPr lang="en-US" dirty="0" smtClean="0"/>
              <a:t>US: </a:t>
            </a:r>
            <a:r>
              <a:rPr lang="en-US" dirty="0" err="1" smtClean="0"/>
              <a:t>Ekonomik</a:t>
            </a:r>
            <a:r>
              <a:rPr lang="en-US" dirty="0" smtClean="0"/>
              <a:t> </a:t>
            </a:r>
            <a:r>
              <a:rPr lang="en-US" dirty="0" err="1" smtClean="0"/>
              <a:t>Öz</a:t>
            </a:r>
            <a:r>
              <a:rPr lang="en-US" dirty="0" smtClean="0"/>
              <a:t> </a:t>
            </a:r>
            <a:r>
              <a:rPr lang="en-US" dirty="0" err="1" smtClean="0"/>
              <a:t>Doktrini</a:t>
            </a:r>
            <a:endParaRPr lang="en-US" dirty="0" smtClean="0"/>
          </a:p>
          <a:p>
            <a:r>
              <a:rPr lang="en-US" dirty="0" err="1" smtClean="0"/>
              <a:t>Gerçek</a:t>
            </a:r>
            <a:r>
              <a:rPr lang="en-US" dirty="0" smtClean="0"/>
              <a:t> </a:t>
            </a:r>
            <a:r>
              <a:rPr lang="en-US" dirty="0" err="1" smtClean="0"/>
              <a:t>sorun</a:t>
            </a:r>
            <a:r>
              <a:rPr lang="en-US" dirty="0" smtClean="0"/>
              <a:t>?</a:t>
            </a:r>
          </a:p>
          <a:p>
            <a:pPr lvl="1"/>
            <a:r>
              <a:rPr lang="en-US" dirty="0" err="1" smtClean="0"/>
              <a:t>İstismar</a:t>
            </a:r>
            <a:r>
              <a:rPr lang="en-US" dirty="0" smtClean="0"/>
              <a:t> </a:t>
            </a:r>
            <a:r>
              <a:rPr lang="en-US" dirty="0" err="1" smtClean="0"/>
              <a:t>edilmiş</a:t>
            </a:r>
            <a:r>
              <a:rPr lang="en-US" dirty="0" smtClean="0"/>
              <a:t> TF </a:t>
            </a:r>
            <a:r>
              <a:rPr lang="en-US" dirty="0" err="1" smtClean="0"/>
              <a:t>işlemleri</a:t>
            </a:r>
            <a:endParaRPr lang="en-US" dirty="0" smtClean="0"/>
          </a:p>
          <a:p>
            <a:pPr lvl="1"/>
            <a:r>
              <a:rPr lang="en-US" dirty="0" err="1" smtClean="0"/>
              <a:t>Dijital</a:t>
            </a:r>
            <a:r>
              <a:rPr lang="en-US" dirty="0" smtClean="0"/>
              <a:t> </a:t>
            </a:r>
            <a:r>
              <a:rPr lang="en-US" dirty="0" err="1" smtClean="0"/>
              <a:t>ekonomi</a:t>
            </a:r>
            <a:endParaRPr lang="en-US" dirty="0" smtClean="0"/>
          </a:p>
          <a:p>
            <a:r>
              <a:rPr lang="en-US" dirty="0" smtClean="0"/>
              <a:t>BK: </a:t>
            </a:r>
            <a:r>
              <a:rPr lang="en-US" dirty="0" err="1" smtClean="0"/>
              <a:t>Yönlendirilmiş</a:t>
            </a:r>
            <a:r>
              <a:rPr lang="en-US" dirty="0" smtClean="0"/>
              <a:t> </a:t>
            </a:r>
            <a:r>
              <a:rPr lang="en-US" dirty="0" err="1" smtClean="0"/>
              <a:t>Kazançlar</a:t>
            </a:r>
            <a:r>
              <a:rPr lang="en-US" dirty="0" smtClean="0"/>
              <a:t> </a:t>
            </a:r>
            <a:r>
              <a:rPr lang="en-US" dirty="0" err="1" smtClean="0"/>
              <a:t>Vergisi</a:t>
            </a:r>
            <a:endParaRPr lang="en-US" dirty="0" smtClean="0"/>
          </a:p>
          <a:p>
            <a:r>
              <a:rPr lang="en-US" dirty="0" err="1" smtClean="0"/>
              <a:t>Doernberg’in</a:t>
            </a:r>
            <a:r>
              <a:rPr lang="en-US" dirty="0" smtClean="0"/>
              <a:t> “</a:t>
            </a:r>
            <a:r>
              <a:rPr lang="en-US" dirty="0" err="1" smtClean="0"/>
              <a:t>Matrah</a:t>
            </a:r>
            <a:r>
              <a:rPr lang="en-US" dirty="0" smtClean="0"/>
              <a:t> </a:t>
            </a:r>
            <a:r>
              <a:rPr lang="en-US" dirty="0" err="1" smtClean="0"/>
              <a:t>Aşınması</a:t>
            </a:r>
            <a:r>
              <a:rPr lang="en-US" dirty="0" smtClean="0"/>
              <a:t> </a:t>
            </a:r>
            <a:r>
              <a:rPr lang="en-US" dirty="0" err="1" smtClean="0"/>
              <a:t>Yaklaşımı</a:t>
            </a:r>
            <a:r>
              <a:rPr lang="en-US" dirty="0" smtClean="0"/>
              <a:t>”</a:t>
            </a:r>
            <a:endParaRPr lang="en-US" dirty="0"/>
          </a:p>
        </p:txBody>
      </p:sp>
      <p:sp>
        <p:nvSpPr>
          <p:cNvPr id="5" name="Text Placeholder 4"/>
          <p:cNvSpPr>
            <a:spLocks noGrp="1"/>
          </p:cNvSpPr>
          <p:nvPr>
            <p:ph type="body" sz="quarter" idx="3"/>
          </p:nvPr>
        </p:nvSpPr>
        <p:spPr>
          <a:xfrm>
            <a:off x="5654495" y="265951"/>
            <a:ext cx="4657970" cy="576262"/>
          </a:xfrm>
        </p:spPr>
        <p:txBody>
          <a:bodyPr/>
          <a:lstStyle/>
          <a:p>
            <a:r>
              <a:rPr lang="en-US" sz="2000" dirty="0" smtClean="0"/>
              <a:t>BEPS – Action Plan 7 - Review</a:t>
            </a:r>
            <a:endParaRPr lang="en-US" sz="2000" dirty="0"/>
          </a:p>
        </p:txBody>
      </p:sp>
      <p:sp>
        <p:nvSpPr>
          <p:cNvPr id="6" name="Content Placeholder 5"/>
          <p:cNvSpPr>
            <a:spLocks noGrp="1"/>
          </p:cNvSpPr>
          <p:nvPr>
            <p:ph sz="quarter" idx="4"/>
          </p:nvPr>
        </p:nvSpPr>
        <p:spPr>
          <a:xfrm>
            <a:off x="5654495" y="1108164"/>
            <a:ext cx="4396339" cy="5148174"/>
          </a:xfrm>
        </p:spPr>
        <p:txBody>
          <a:bodyPr>
            <a:normAutofit lnSpcReduction="10000"/>
          </a:bodyPr>
          <a:lstStyle/>
          <a:p>
            <a:r>
              <a:rPr lang="en-US" dirty="0" smtClean="0"/>
              <a:t>Do we really need to  change the language of Art. 5 of the MC?</a:t>
            </a:r>
          </a:p>
          <a:p>
            <a:r>
              <a:rPr lang="en-US" dirty="0" smtClean="0"/>
              <a:t>Effect on existing treaties?</a:t>
            </a:r>
          </a:p>
          <a:p>
            <a:r>
              <a:rPr lang="en-US" dirty="0" smtClean="0"/>
              <a:t>A OECD Guideline for the harmonization of domestic tax law?</a:t>
            </a:r>
          </a:p>
          <a:p>
            <a:r>
              <a:rPr lang="en-US" dirty="0" smtClean="0"/>
              <a:t>GAAR/SAAR?</a:t>
            </a:r>
          </a:p>
          <a:p>
            <a:pPr lvl="1"/>
            <a:r>
              <a:rPr lang="en-US" dirty="0" smtClean="0"/>
              <a:t>TR: Economic Approach Principle</a:t>
            </a:r>
          </a:p>
          <a:p>
            <a:pPr lvl="1"/>
            <a:r>
              <a:rPr lang="en-US" dirty="0" smtClean="0"/>
              <a:t>US: Economic Substance Doctrine</a:t>
            </a:r>
          </a:p>
          <a:p>
            <a:r>
              <a:rPr lang="en-US" dirty="0" smtClean="0"/>
              <a:t>Real issue?</a:t>
            </a:r>
          </a:p>
          <a:p>
            <a:pPr lvl="1"/>
            <a:r>
              <a:rPr lang="en-US" dirty="0" smtClean="0"/>
              <a:t>Abused TP arrangements</a:t>
            </a:r>
          </a:p>
          <a:p>
            <a:pPr lvl="1"/>
            <a:r>
              <a:rPr lang="en-US" dirty="0" smtClean="0"/>
              <a:t>Digital economy</a:t>
            </a:r>
          </a:p>
          <a:p>
            <a:r>
              <a:rPr lang="en-US" dirty="0" smtClean="0"/>
              <a:t>UK: Diverted Profits Tax</a:t>
            </a:r>
          </a:p>
          <a:p>
            <a:r>
              <a:rPr lang="en-US" dirty="0" err="1" smtClean="0"/>
              <a:t>Doernberg’s</a:t>
            </a:r>
            <a:r>
              <a:rPr lang="en-US" dirty="0" smtClean="0"/>
              <a:t> “Base Erosion Approach”</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8484" y="0"/>
            <a:ext cx="891248" cy="1108165"/>
          </a:xfrm>
          <a:prstGeom prst="rect">
            <a:avLst/>
          </a:prstGeom>
        </p:spPr>
      </p:pic>
    </p:spTree>
    <p:extLst>
      <p:ext uri="{BB962C8B-B14F-4D97-AF65-F5344CB8AC3E}">
        <p14:creationId xmlns:p14="http://schemas.microsoft.com/office/powerpoint/2010/main" val="275707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501812" y="252395"/>
            <a:ext cx="9478799" cy="6403454"/>
          </a:xfrm>
        </p:spPr>
      </p:pic>
      <p:sp>
        <p:nvSpPr>
          <p:cNvPr id="6" name="Text Placeholder 5"/>
          <p:cNvSpPr>
            <a:spLocks noGrp="1"/>
          </p:cNvSpPr>
          <p:nvPr>
            <p:ph type="body" sz="half" idx="2"/>
          </p:nvPr>
        </p:nvSpPr>
        <p:spPr/>
        <p:txBody>
          <a:bodyPr/>
          <a:lstStyle/>
          <a:p>
            <a:endParaRPr lang="en-US"/>
          </a:p>
        </p:txBody>
      </p:sp>
      <p:sp>
        <p:nvSpPr>
          <p:cNvPr id="7" name="Title 6"/>
          <p:cNvSpPr>
            <a:spLocks noGrp="1"/>
          </p:cNvSpPr>
          <p:nvPr>
            <p:ph type="title"/>
          </p:nvPr>
        </p:nvSpPr>
        <p:spPr/>
        <p:txBody>
          <a:bodyPr/>
          <a:lstStyle/>
          <a:p>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8484" y="0"/>
            <a:ext cx="891248" cy="1108165"/>
          </a:xfrm>
          <a:prstGeom prst="rect">
            <a:avLst/>
          </a:prstGeom>
        </p:spPr>
      </p:pic>
    </p:spTree>
    <p:extLst>
      <p:ext uri="{BB962C8B-B14F-4D97-AF65-F5344CB8AC3E}">
        <p14:creationId xmlns:p14="http://schemas.microsoft.com/office/powerpoint/2010/main" val="6787559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105</TotalTime>
  <Words>899</Words>
  <Application>Microsoft Macintosh PowerPoint</Application>
  <PresentationFormat>Widescreen</PresentationFormat>
  <Paragraphs>69</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Century Gothic</vt:lpstr>
      <vt:lpstr>Wingdings 3</vt:lpstr>
      <vt:lpstr>Arial</vt:lpstr>
      <vt:lpstr>Ion</vt:lpstr>
      <vt:lpstr>Eylem 7: İşyeri Statüsünden Yapay Yollarla Kaçınmanın Önlenmesi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Teşekkür ederim / 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Eylem 7: İşyeri Statüsünden Yapay Yollarla Kaçınmanın Önlenmesi</dc:title>
  <dc:creator>Microsoft Office User</dc:creator>
  <cp:lastModifiedBy>Microsoft Office User</cp:lastModifiedBy>
  <cp:revision>12</cp:revision>
  <dcterms:created xsi:type="dcterms:W3CDTF">2015-11-26T21:06:55Z</dcterms:created>
  <dcterms:modified xsi:type="dcterms:W3CDTF">2015-11-26T23:13:15Z</dcterms:modified>
</cp:coreProperties>
</file>